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3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9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comments/comment12.xml" ContentType="application/vnd.openxmlformats-officedocument.presentationml.comments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comments/comment13.xml" ContentType="application/vnd.openxmlformats-officedocument.presentationml.comment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24" r:id="rId4"/>
    <p:sldId id="305" r:id="rId5"/>
    <p:sldId id="320" r:id="rId6"/>
    <p:sldId id="369" r:id="rId7"/>
    <p:sldId id="342" r:id="rId8"/>
    <p:sldId id="365" r:id="rId9"/>
    <p:sldId id="323" r:id="rId10"/>
    <p:sldId id="359" r:id="rId11"/>
    <p:sldId id="358" r:id="rId12"/>
    <p:sldId id="344" r:id="rId13"/>
    <p:sldId id="367" r:id="rId14"/>
    <p:sldId id="346" r:id="rId15"/>
    <p:sldId id="262" r:id="rId16"/>
    <p:sldId id="360" r:id="rId17"/>
    <p:sldId id="301" r:id="rId18"/>
    <p:sldId id="340" r:id="rId19"/>
    <p:sldId id="374" r:id="rId20"/>
    <p:sldId id="325" r:id="rId21"/>
    <p:sldId id="372" r:id="rId22"/>
    <p:sldId id="341" r:id="rId23"/>
    <p:sldId id="370" r:id="rId24"/>
    <p:sldId id="371" r:id="rId25"/>
    <p:sldId id="373" r:id="rId26"/>
    <p:sldId id="326" r:id="rId27"/>
    <p:sldId id="303" r:id="rId28"/>
    <p:sldId id="319" r:id="rId29"/>
    <p:sldId id="361" r:id="rId30"/>
    <p:sldId id="350" r:id="rId31"/>
    <p:sldId id="259" r:id="rId32"/>
    <p:sldId id="351" r:id="rId33"/>
    <p:sldId id="339" r:id="rId34"/>
    <p:sldId id="362" r:id="rId35"/>
    <p:sldId id="313" r:id="rId36"/>
    <p:sldId id="314" r:id="rId37"/>
    <p:sldId id="312" r:id="rId38"/>
    <p:sldId id="334" r:id="rId39"/>
    <p:sldId id="335" r:id="rId40"/>
    <p:sldId id="363" r:id="rId41"/>
    <p:sldId id="336" r:id="rId42"/>
    <p:sldId id="364" r:id="rId43"/>
    <p:sldId id="354" r:id="rId44"/>
    <p:sldId id="355" r:id="rId45"/>
    <p:sldId id="356" r:id="rId46"/>
    <p:sldId id="366" r:id="rId47"/>
    <p:sldId id="353" r:id="rId48"/>
    <p:sldId id="294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Lepage" initials="SL" lastIdx="33" clrIdx="0">
    <p:extLst>
      <p:ext uri="{19B8F6BF-5375-455C-9EA6-DF929625EA0E}">
        <p15:presenceInfo xmlns:p15="http://schemas.microsoft.com/office/powerpoint/2012/main" userId="11285d0e94ba55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5" autoAdjust="0"/>
    <p:restoredTop sz="94227" autoAdjust="0"/>
  </p:normalViewPr>
  <p:slideViewPr>
    <p:cSldViewPr>
      <p:cViewPr>
        <p:scale>
          <a:sx n="80" d="100"/>
          <a:sy n="80" d="100"/>
        </p:scale>
        <p:origin x="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28301398750909"/>
          <c:y val="7.6738609112709882E-2"/>
          <c:w val="0.7913291791940319"/>
          <c:h val="0.696911933627344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taux de matière sèche utile</c:v>
                </c:pt>
              </c:strCache>
            </c:strRef>
          </c:tx>
          <c:spPr>
            <a:ln w="25378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131.6</c:v>
                </c:pt>
                <c:pt idx="1">
                  <c:v>131.5</c:v>
                </c:pt>
                <c:pt idx="2">
                  <c:v>128.69999999999999</c:v>
                </c:pt>
                <c:pt idx="3">
                  <c:v>128.5</c:v>
                </c:pt>
                <c:pt idx="4">
                  <c:v>129.30000000000001</c:v>
                </c:pt>
                <c:pt idx="5">
                  <c:v>128.30000000000001</c:v>
                </c:pt>
                <c:pt idx="6">
                  <c:v>125.8</c:v>
                </c:pt>
                <c:pt idx="7">
                  <c:v>126.89999999999999</c:v>
                </c:pt>
                <c:pt idx="8">
                  <c:v>125.4</c:v>
                </c:pt>
                <c:pt idx="9">
                  <c:v>124.19999999999999</c:v>
                </c:pt>
                <c:pt idx="10">
                  <c:v>123.5</c:v>
                </c:pt>
                <c:pt idx="11">
                  <c:v>125.4</c:v>
                </c:pt>
                <c:pt idx="12">
                  <c:v>124.30000000000001</c:v>
                </c:pt>
                <c:pt idx="13">
                  <c:v>124.6</c:v>
                </c:pt>
                <c:pt idx="14">
                  <c:v>122.6</c:v>
                </c:pt>
                <c:pt idx="15">
                  <c:v>122.69999999999999</c:v>
                </c:pt>
                <c:pt idx="16">
                  <c:v>122.39999999999999</c:v>
                </c:pt>
                <c:pt idx="17">
                  <c:v>123.39999999999999</c:v>
                </c:pt>
                <c:pt idx="18">
                  <c:v>123.4</c:v>
                </c:pt>
                <c:pt idx="19">
                  <c:v>123.30000000000001</c:v>
                </c:pt>
                <c:pt idx="20">
                  <c:v>124.8</c:v>
                </c:pt>
                <c:pt idx="21">
                  <c:v>124.6</c:v>
                </c:pt>
                <c:pt idx="22">
                  <c:v>124.89999999999999</c:v>
                </c:pt>
                <c:pt idx="23">
                  <c:v>123.2</c:v>
                </c:pt>
                <c:pt idx="24">
                  <c:v>125.2</c:v>
                </c:pt>
                <c:pt idx="25">
                  <c:v>124.89999999999999</c:v>
                </c:pt>
                <c:pt idx="26">
                  <c:v>125.6</c:v>
                </c:pt>
                <c:pt idx="27">
                  <c:v>126.3</c:v>
                </c:pt>
                <c:pt idx="28">
                  <c:v>127.80000000000001</c:v>
                </c:pt>
                <c:pt idx="29">
                  <c:v>128.1</c:v>
                </c:pt>
                <c:pt idx="30">
                  <c:v>127.6</c:v>
                </c:pt>
                <c:pt idx="31">
                  <c:v>128.69999999999999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9-418B-A550-64EE0E247C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5378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9-418B-A550-64EE0E24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81024"/>
        <c:axId val="134482944"/>
      </c:lineChart>
      <c:catAx>
        <c:axId val="1344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48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482944"/>
        <c:scaling>
          <c:orientation val="minMax"/>
          <c:min val="8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 b="0" dirty="0" err="1">
                    <a:solidFill>
                      <a:schemeClr val="tx1"/>
                    </a:solidFill>
                  </a:rPr>
                  <a:t>USDM</a:t>
                </a:r>
                <a:r>
                  <a:rPr lang="fr-FR" sz="1400" b="0" dirty="0">
                    <a:solidFill>
                      <a:schemeClr val="tx1"/>
                    </a:solidFill>
                  </a:rPr>
                  <a:t> = fat +</a:t>
                </a:r>
                <a:r>
                  <a:rPr lang="fr-FR" sz="1400" b="0" baseline="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b="0" baseline="0" dirty="0" err="1">
                    <a:solidFill>
                      <a:schemeClr val="tx1"/>
                    </a:solidFill>
                  </a:rPr>
                  <a:t>protein</a:t>
                </a:r>
                <a:r>
                  <a:rPr lang="fr-FR" sz="1400" b="0" dirty="0">
                    <a:solidFill>
                      <a:schemeClr val="tx1"/>
                    </a:solidFill>
                  </a:rPr>
                  <a:t> (g/l)</a:t>
                </a:r>
              </a:p>
            </c:rich>
          </c:tx>
          <c:layout>
            <c:manualLayout>
              <c:xMode val="edge"/>
              <c:yMode val="edge"/>
              <c:x val="0"/>
              <c:y val="0.25586075632768956"/>
            </c:manualLayout>
          </c:layout>
          <c:overlay val="0"/>
          <c:spPr>
            <a:noFill/>
            <a:ln w="253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481024"/>
        <c:crosses val="autoZero"/>
        <c:crossBetween val="between"/>
      </c:valAx>
      <c:spPr>
        <a:noFill/>
        <a:ln w="12688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451406877490156"/>
          <c:y val="4.8614161325072458E-2"/>
          <c:w val="0.46422352992226124"/>
          <c:h val="0.17026376157976678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4158966430565"/>
          <c:y val="6.1702127659574467E-2"/>
          <c:w val="0.75092894210141536"/>
          <c:h val="0.644680851063829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</c:v>
                </c:pt>
              </c:strCache>
            </c:strRef>
          </c:tx>
          <c:spPr>
            <a:ln w="38217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490</c:v>
                </c:pt>
                <c:pt idx="1">
                  <c:v>640</c:v>
                </c:pt>
                <c:pt idx="2">
                  <c:v>684</c:v>
                </c:pt>
                <c:pt idx="3">
                  <c:v>581</c:v>
                </c:pt>
                <c:pt idx="4">
                  <c:v>680</c:v>
                </c:pt>
                <c:pt idx="5">
                  <c:v>637</c:v>
                </c:pt>
                <c:pt idx="6">
                  <c:v>617</c:v>
                </c:pt>
                <c:pt idx="7">
                  <c:v>554</c:v>
                </c:pt>
                <c:pt idx="8">
                  <c:v>503</c:v>
                </c:pt>
                <c:pt idx="9">
                  <c:v>483</c:v>
                </c:pt>
                <c:pt idx="10">
                  <c:v>497</c:v>
                </c:pt>
                <c:pt idx="11">
                  <c:v>543</c:v>
                </c:pt>
                <c:pt idx="12">
                  <c:v>465</c:v>
                </c:pt>
                <c:pt idx="13">
                  <c:v>405</c:v>
                </c:pt>
                <c:pt idx="14">
                  <c:v>493</c:v>
                </c:pt>
                <c:pt idx="15">
                  <c:v>529</c:v>
                </c:pt>
                <c:pt idx="16">
                  <c:v>523</c:v>
                </c:pt>
                <c:pt idx="17">
                  <c:v>465</c:v>
                </c:pt>
                <c:pt idx="18">
                  <c:v>462</c:v>
                </c:pt>
                <c:pt idx="19">
                  <c:v>461</c:v>
                </c:pt>
                <c:pt idx="20">
                  <c:v>462</c:v>
                </c:pt>
                <c:pt idx="21">
                  <c:v>476</c:v>
                </c:pt>
                <c:pt idx="22">
                  <c:v>453</c:v>
                </c:pt>
                <c:pt idx="23">
                  <c:v>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5-434F-9778-14345CE218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CLS</c:v>
                </c:pt>
              </c:strCache>
            </c:strRef>
          </c:tx>
          <c:spPr>
            <a:ln w="25478">
              <a:solidFill>
                <a:srgbClr val="FF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11">
                  <c:v>593</c:v>
                </c:pt>
                <c:pt idx="12">
                  <c:v>512</c:v>
                </c:pt>
                <c:pt idx="13">
                  <c:v>447</c:v>
                </c:pt>
                <c:pt idx="14">
                  <c:v>535</c:v>
                </c:pt>
                <c:pt idx="15">
                  <c:v>592</c:v>
                </c:pt>
                <c:pt idx="16">
                  <c:v>599</c:v>
                </c:pt>
                <c:pt idx="17">
                  <c:v>543</c:v>
                </c:pt>
                <c:pt idx="18">
                  <c:v>549</c:v>
                </c:pt>
                <c:pt idx="19">
                  <c:v>546</c:v>
                </c:pt>
                <c:pt idx="20">
                  <c:v>552</c:v>
                </c:pt>
                <c:pt idx="21">
                  <c:v>574</c:v>
                </c:pt>
                <c:pt idx="22">
                  <c:v>555</c:v>
                </c:pt>
                <c:pt idx="23">
                  <c:v>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5-434F-9778-14345CE21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33856"/>
        <c:axId val="13743616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diff CLS-CLO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10"/>
            <c:spPr>
              <a:solidFill>
                <a:schemeClr val="tx1"/>
              </a:solidFill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11">
                  <c:v>50</c:v>
                </c:pt>
                <c:pt idx="12">
                  <c:v>47</c:v>
                </c:pt>
                <c:pt idx="13">
                  <c:v>42</c:v>
                </c:pt>
                <c:pt idx="14">
                  <c:v>42</c:v>
                </c:pt>
                <c:pt idx="15">
                  <c:v>63</c:v>
                </c:pt>
                <c:pt idx="16">
                  <c:v>76</c:v>
                </c:pt>
                <c:pt idx="17">
                  <c:v>78</c:v>
                </c:pt>
                <c:pt idx="18">
                  <c:v>87</c:v>
                </c:pt>
                <c:pt idx="19">
                  <c:v>85</c:v>
                </c:pt>
                <c:pt idx="20">
                  <c:v>90</c:v>
                </c:pt>
                <c:pt idx="21">
                  <c:v>98</c:v>
                </c:pt>
                <c:pt idx="22">
                  <c:v>102</c:v>
                </c:pt>
                <c:pt idx="23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B5-434F-9778-14345CE21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40256"/>
        <c:axId val="137438336"/>
      </c:lineChart>
      <c:catAx>
        <c:axId val="13743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err="1"/>
                  <a:t>Year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434435575826683"/>
              <c:y val="0.79361702127659572"/>
            </c:manualLayout>
          </c:layout>
          <c:overlay val="0"/>
          <c:spPr>
            <a:noFill/>
            <a:ln w="254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-5340000" vert="horz"/>
          <a:lstStyle/>
          <a:p>
            <a:pPr>
              <a:defRPr sz="10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436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7436160"/>
        <c:scaling>
          <c:orientation val="minMax"/>
          <c:min val="50"/>
        </c:scaling>
        <c:delete val="0"/>
        <c:axPos val="l"/>
        <c:majorGridlines>
          <c:spPr>
            <a:ln w="318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600" dirty="0" err="1"/>
                  <a:t>SCC</a:t>
                </a:r>
                <a:r>
                  <a:rPr lang="fr-FR" sz="1600" dirty="0"/>
                  <a:t> (in 1000</a:t>
                </a:r>
                <a:r>
                  <a:rPr lang="fr-FR" sz="1600" baseline="0" dirty="0"/>
                  <a:t> </a:t>
                </a:r>
                <a:r>
                  <a:rPr lang="fr-FR" sz="1600" baseline="0" dirty="0" err="1"/>
                  <a:t>cells</a:t>
                </a:r>
                <a:r>
                  <a:rPr lang="fr-FR" sz="1600" baseline="0" dirty="0"/>
                  <a:t>/ml) </a:t>
                </a:r>
                <a:endParaRPr lang="fr-FR" sz="1600" dirty="0"/>
              </a:p>
            </c:rich>
          </c:tx>
          <c:layout>
            <c:manualLayout>
              <c:xMode val="edge"/>
              <c:yMode val="edge"/>
              <c:x val="4.5610034207525657E-3"/>
              <c:y val="7.2340425531914887E-2"/>
            </c:manualLayout>
          </c:layout>
          <c:overlay val="0"/>
          <c:spPr>
            <a:noFill/>
            <a:ln w="254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37433856"/>
        <c:crosses val="autoZero"/>
        <c:crossBetween val="midCat"/>
      </c:valAx>
      <c:valAx>
        <c:axId val="137438336"/>
        <c:scaling>
          <c:orientation val="minMax"/>
          <c:max val="200"/>
        </c:scaling>
        <c:delete val="0"/>
        <c:axPos val="r"/>
        <c:title>
          <c:tx>
            <c:rich>
              <a:bodyPr/>
              <a:lstStyle/>
              <a:p>
                <a:pPr>
                  <a:defRPr sz="1600">
                    <a:latin typeface="+mn-lt"/>
                  </a:defRPr>
                </a:pPr>
                <a:r>
                  <a:rPr lang="fr-FR" sz="1600" dirty="0" err="1">
                    <a:latin typeface="+mn-lt"/>
                  </a:rPr>
                  <a:t>Difference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OMR-SMR-NMR</a:t>
                </a:r>
                <a:r>
                  <a:rPr lang="fr-FR" sz="1600" dirty="0">
                    <a:latin typeface="+mn-lt"/>
                  </a:rPr>
                  <a:t> (in 1000 </a:t>
                </a:r>
                <a:r>
                  <a:rPr lang="fr-FR" sz="1600" dirty="0" err="1">
                    <a:latin typeface="+mn-lt"/>
                  </a:rPr>
                  <a:t>cells</a:t>
                </a:r>
                <a:r>
                  <a:rPr lang="fr-FR" sz="1600" dirty="0">
                    <a:latin typeface="+mn-lt"/>
                  </a:rPr>
                  <a:t>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440256"/>
        <c:crosses val="max"/>
        <c:crossBetween val="between"/>
      </c:valAx>
      <c:catAx>
        <c:axId val="1374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438336"/>
        <c:crosses val="autoZero"/>
        <c:auto val="1"/>
        <c:lblAlgn val="ctr"/>
        <c:lblOffset val="100"/>
        <c:noMultiLvlLbl val="0"/>
      </c:catAx>
      <c:spPr>
        <a:noFill/>
        <a:ln w="25478">
          <a:noFill/>
        </a:ln>
      </c:spPr>
    </c:plotArea>
    <c:legend>
      <c:legendPos val="r"/>
      <c:layout>
        <c:manualLayout>
          <c:xMode val="edge"/>
          <c:yMode val="edge"/>
          <c:x val="0.17033641342777359"/>
          <c:y val="0.38376762788468943"/>
          <c:w val="0.2021917808219178"/>
          <c:h val="0.20526947222446126"/>
        </c:manualLayout>
      </c:layout>
      <c:overlay val="0"/>
      <c:spPr>
        <a:noFill/>
        <a:ln w="3185">
          <a:solidFill>
            <a:schemeClr val="tx1"/>
          </a:solidFill>
          <a:prstDash val="solid"/>
        </a:ln>
      </c:spPr>
      <c:txPr>
        <a:bodyPr/>
        <a:lstStyle/>
        <a:p>
          <a:pPr>
            <a:defRPr sz="166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8T14:46:49.134" idx="5">
    <p:pos x="1435" y="3377"/>
    <p:text>Non-visible teat // Visible base</p:text>
    <p:extLst>
      <p:ext uri="{C676402C-5697-4E1C-873F-D02D1690AC5C}">
        <p15:threadingInfo xmlns:p15="http://schemas.microsoft.com/office/powerpoint/2012/main" timeZoneBias="300"/>
      </p:ext>
    </p:extLst>
  </p:cm>
  <p:cm authorId="1" dt="2017-11-08T14:47:49.469" idx="7">
    <p:pos x="3558" y="2938"/>
    <p:text>Reminder 4 scoring placements  // Udder angle  // Height hock-floor// Furrow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08T14:59:55.503" idx="8">
    <p:pos x="3422" y="2802"/>
    <p:text>Asymmetric // 4. symmetrical udder //  3. slightly asymmetrical udder  // 2. very asymmetrical udder // 1. only one functional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1T10:14:01.737" idx="25">
    <p:pos x="5157" y="845"/>
    <p:text>Tank fat content SMR  // Tank fat content OMR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1T10:17:11.159" idx="26">
    <p:pos x="10" y="10"/>
    <p:text>Tank protein content SMR  // Tank protein content OMR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1T10:24:40.193" idx="27">
    <p:pos x="3816" y="1207"/>
    <p:text>useful dry matter level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1T10:45:58.236" idx="29">
    <p:pos x="5515" y="1424"/>
    <p:text>legend:        OMR  //  SMR // diff SMR-OMR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7T15:44:52.089" idx="12">
    <p:pos x="2566" y="1495"/>
    <p:text>Back // Straight = 9 // Curved = 1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17T15:44:58.348" idx="13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7-11-21T11:21:28.939" idx="30">
    <p:pos x="10" y="146"/>
    <p:text>JARRETS // HOCKS  // Close hocks  // Straight // Open hocks</p:text>
    <p:extLst>
      <p:ext uri="{C676402C-5697-4E1C-873F-D02D1690AC5C}">
        <p15:threadingInfo xmlns:p15="http://schemas.microsoft.com/office/powerpoint/2012/main" timeZoneBias="300">
          <p15:parentCm authorId="1" idx="13"/>
        </p15:threadingInfo>
      </p:ext>
    </p:extLst>
  </p:cm>
  <p:cm authorId="1" dt="2017-11-21T11:21:29.033" idx="31">
    <p:pos x="146" y="146"/>
    <p:text>PATURONS = PASTERNS // Straight //over set // extreme set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21T11:28:47.255" idx="32">
    <p:pos x="282" y="282"/>
    <p:text>Membres = LEGS  // Straight  // Crooked  /// Straight anterior legs and/or posterior legs</p:text>
    <p:extLst>
      <p:ext uri="{C676402C-5697-4E1C-873F-D02D1690AC5C}">
        <p15:threadingInfo xmlns:p15="http://schemas.microsoft.com/office/powerpoint/2012/main" timeZoneBias="300"/>
      </p:ext>
    </p:extLst>
  </p:cm>
  <p:cm authorId="1" dt="2017-11-21T11:31:13.681" idx="33">
    <p:pos x="418" y="418"/>
    <p:text>Shoulders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8T15:09:39.980" idx="10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7-11-08T15:15:30.731" idx="11">
    <p:pos x="146" y="146"/>
    <p:text>Index (standard deviation unit)
- Angle 
- Furrow
- HF
- Udder
Rams' year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4:27:06.033" idx="14">
    <p:pos x="5556" y="845"/>
    <p:text>milk index //  fat index // protein index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4:31:36.939" idx="15">
    <p:pos x="4938" y="1340"/>
    <p:text>Saanen caprine breed (milk production) // Lacaune ovine breed (milk production) // Holstein bovine breed  (milk production) // Charolais bovine breed (performance to weaning) // Rouge de l'Ouest ovine breed (weight at 30 days) // Piétrain porcine breed (age at 100 kg)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4:42:07.475" idx="16">
    <p:pos x="5329" y="845"/>
    <p:text>milk  // milk index // herd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4:46:33.904" idx="17">
    <p:pos x="5420" y="759"/>
    <p:text>SCC // udder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4:51:43.242" idx="18">
    <p:pos x="4735" y="1039"/>
    <p:text>Concentrates per year for 1000 litres of milk // purchased concentrate, autoconsumed YC ewe lamb concentrates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20T14:58:08.718" idx="19">
    <p:pos x="4735" y="1175"/>
    <p:text>Distributed concentrates / 1000 litres (kg)</p:text>
    <p:extLst mod="1">
      <p:ext uri="{C676402C-5697-4E1C-873F-D02D1690AC5C}">
        <p15:threadingInfo xmlns:p15="http://schemas.microsoft.com/office/powerpoint/2012/main" timeZoneBias="300">
          <p15:parentCm authorId="1" idx="18"/>
        </p15:threadingInfo>
      </p:ext>
    </p:extLst>
  </p:cm>
  <p:cm authorId="1" dt="2017-11-20T14:58:54.973" idx="20">
    <p:pos x="4735" y="1311"/>
    <p:text>Total concentrates, adults and ewe lambs   / / purchased concentrates</p:text>
    <p:extLst mod="1">
      <p:ext uri="{C676402C-5697-4E1C-873F-D02D1690AC5C}">
        <p15:threadingInfo xmlns:p15="http://schemas.microsoft.com/office/powerpoint/2012/main" timeZoneBias="300">
          <p15:parentCm authorId="1" idx="18"/>
        </p15:threadingInfo>
      </p:ext>
    </p:extLst>
  </p:cm>
  <p:cm authorId="1" dt="2017-11-21T10:43:29.159" idx="28">
    <p:pos x="4871" y="1175"/>
    <p:text>OMR (Official milk recording)  //SMR &amp; NMR (Simplified-milk recording &amp; no milk recording)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5:09:06.416" idx="21">
    <p:pos x="10" y="10"/>
    <p:text>Evolution of the quantity of forage purchased annually // Forage purchased / 1000 litres (kg DM)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21T09:50:11.317" idx="23">
    <p:pos x="146" y="146"/>
    <p:text>OMR (Official milk recording)  //SMR &amp; NMR (Simplified-milk recording &amp; no milk recording)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15:14:40.996" idx="22">
    <p:pos x="4830" y="981"/>
    <p:text>Evolution in the ewes' productivity // Milk evolution / ewes present (litres)</p:text>
    <p:extLst mod="1">
      <p:ext uri="{C676402C-5697-4E1C-873F-D02D1690AC5C}">
        <p15:threadingInfo xmlns:p15="http://schemas.microsoft.com/office/powerpoint/2012/main" timeZoneBias="300"/>
      </p:ext>
    </p:extLst>
  </p:cm>
  <p:cm authorId="1" dt="2017-11-21T09:56:07.156" idx="24">
    <p:pos x="10" y="10"/>
    <p:text>OMR (Official milk recording)  //SMR &amp; NMR (Simplified-milk recording &amp; no milk recording)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CEA36-AF31-4C63-91BC-81AC7CAD81F4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6D3CA29E-1150-40FB-AF88-9A74FBD3695E}">
      <dgm:prSet phldrT="[Texte]"/>
      <dgm:spPr/>
      <dgm:t>
        <a:bodyPr/>
        <a:lstStyle/>
        <a:p>
          <a:r>
            <a:rPr lang="en-CA" noProof="0" dirty="0"/>
            <a:t>Selection of 3000 young rams stemming from AI calculated mating (in the breeding centres/genotyping)</a:t>
          </a:r>
        </a:p>
      </dgm:t>
    </dgm:pt>
    <dgm:pt modelId="{E9BF0614-E61E-4D20-80D8-6165BFBF186E}" type="parTrans" cxnId="{78F9F71E-E173-4456-A371-2549FAABABAA}">
      <dgm:prSet/>
      <dgm:spPr/>
      <dgm:t>
        <a:bodyPr/>
        <a:lstStyle/>
        <a:p>
          <a:endParaRPr lang="fr-FR"/>
        </a:p>
      </dgm:t>
    </dgm:pt>
    <dgm:pt modelId="{33EF1E0C-4093-4F8E-9B03-319EA6B60917}" type="sibTrans" cxnId="{78F9F71E-E173-4456-A371-2549FAABABAA}">
      <dgm:prSet/>
      <dgm:spPr/>
      <dgm:t>
        <a:bodyPr/>
        <a:lstStyle/>
        <a:p>
          <a:endParaRPr lang="fr-FR"/>
        </a:p>
      </dgm:t>
    </dgm:pt>
    <dgm:pt modelId="{1893C57A-4C41-4BC3-83B2-9829BBEFE9E7}">
      <dgm:prSet phldrT="[Texte]"/>
      <dgm:spPr/>
      <dgm:t>
        <a:bodyPr/>
        <a:lstStyle/>
        <a:p>
          <a:r>
            <a:rPr lang="en-CA" noProof="0" dirty="0"/>
            <a:t>¼ superior (roughly 700) retained for progeny evaluation </a:t>
          </a:r>
        </a:p>
      </dgm:t>
    </dgm:pt>
    <dgm:pt modelId="{11E3458B-CE76-4DE7-9C79-CAF0DDE905AC}" type="parTrans" cxnId="{EDEC829E-BCB5-44E6-B945-3A7273CC443F}">
      <dgm:prSet/>
      <dgm:spPr/>
      <dgm:t>
        <a:bodyPr/>
        <a:lstStyle/>
        <a:p>
          <a:endParaRPr lang="fr-FR"/>
        </a:p>
      </dgm:t>
    </dgm:pt>
    <dgm:pt modelId="{237E6677-700C-4C05-9540-55DB0EB0443E}" type="sibTrans" cxnId="{EDEC829E-BCB5-44E6-B945-3A7273CC443F}">
      <dgm:prSet/>
      <dgm:spPr/>
      <dgm:t>
        <a:bodyPr/>
        <a:lstStyle/>
        <a:p>
          <a:endParaRPr lang="fr-FR"/>
        </a:p>
      </dgm:t>
    </dgm:pt>
    <dgm:pt modelId="{F463F129-96C0-4AF6-968B-1B085C301039}">
      <dgm:prSet/>
      <dgm:spPr/>
      <dgm:t>
        <a:bodyPr/>
        <a:lstStyle/>
        <a:p>
          <a:r>
            <a:rPr lang="en-CA" dirty="0"/>
            <a:t>Distributed</a:t>
          </a:r>
          <a:r>
            <a:rPr lang="en-CA" noProof="0" dirty="0"/>
            <a:t> by AI; 1900 sold to breeders</a:t>
          </a:r>
        </a:p>
      </dgm:t>
    </dgm:pt>
    <dgm:pt modelId="{F11FB44C-3801-4057-90E4-93CF92DD4764}" type="parTrans" cxnId="{AECB767C-FD28-47CA-B4EF-CDE06FC92012}">
      <dgm:prSet/>
      <dgm:spPr/>
      <dgm:t>
        <a:bodyPr/>
        <a:lstStyle/>
        <a:p>
          <a:endParaRPr lang="fr-FR"/>
        </a:p>
      </dgm:t>
    </dgm:pt>
    <dgm:pt modelId="{14541A47-C8AE-4BB6-A283-3BE2D9C1872C}" type="sibTrans" cxnId="{AECB767C-FD28-47CA-B4EF-CDE06FC92012}">
      <dgm:prSet/>
      <dgm:spPr/>
      <dgm:t>
        <a:bodyPr/>
        <a:lstStyle/>
        <a:p>
          <a:endParaRPr lang="fr-FR"/>
        </a:p>
      </dgm:t>
    </dgm:pt>
    <dgm:pt modelId="{7CFF37A4-B1DD-40C7-92DD-B0622159F91C}">
      <dgm:prSet/>
      <dgm:spPr/>
      <dgm:t>
        <a:bodyPr/>
        <a:lstStyle/>
        <a:p>
          <a:r>
            <a:rPr lang="en-CA" noProof="0" dirty="0"/>
            <a:t>170 000 sheep from 364 OMR husbandries (official milk recording</a:t>
          </a:r>
          <a:r>
            <a:rPr lang="en-CA" b="0" i="0" noProof="0" dirty="0"/>
            <a:t>)</a:t>
          </a:r>
          <a:r>
            <a:rPr lang="en-CA" noProof="0" dirty="0"/>
            <a:t>/4500 pre-selected rams</a:t>
          </a:r>
        </a:p>
      </dgm:t>
    </dgm:pt>
    <dgm:pt modelId="{F1A30318-F30A-438B-B3E9-A5DCE51B6795}" type="parTrans" cxnId="{AA8A35A7-467D-4EAD-8733-B15CDBADEB18}">
      <dgm:prSet/>
      <dgm:spPr/>
      <dgm:t>
        <a:bodyPr/>
        <a:lstStyle/>
        <a:p>
          <a:endParaRPr lang="fr-FR"/>
        </a:p>
      </dgm:t>
    </dgm:pt>
    <dgm:pt modelId="{AB670150-7565-46DA-8971-90061AA49D4B}" type="sibTrans" cxnId="{AA8A35A7-467D-4EAD-8733-B15CDBADEB18}">
      <dgm:prSet/>
      <dgm:spPr/>
      <dgm:t>
        <a:bodyPr/>
        <a:lstStyle/>
        <a:p>
          <a:endParaRPr lang="fr-FR"/>
        </a:p>
      </dgm:t>
    </dgm:pt>
    <dgm:pt modelId="{449CB9F0-811C-4DC3-8D96-50B971A94615}">
      <dgm:prSet/>
      <dgm:spPr/>
      <dgm:t>
        <a:bodyPr/>
        <a:lstStyle/>
        <a:p>
          <a:r>
            <a:rPr lang="en-CA" noProof="0" dirty="0"/>
            <a:t>250 best rams retained as improvers</a:t>
          </a:r>
        </a:p>
      </dgm:t>
    </dgm:pt>
    <dgm:pt modelId="{7471C97F-B8AB-4BCE-9AD8-1BDAD71FD53C}" type="sibTrans" cxnId="{D7C49301-6091-4611-BF2E-25EE7519F900}">
      <dgm:prSet/>
      <dgm:spPr/>
      <dgm:t>
        <a:bodyPr/>
        <a:lstStyle/>
        <a:p>
          <a:endParaRPr lang="fr-FR"/>
        </a:p>
      </dgm:t>
    </dgm:pt>
    <dgm:pt modelId="{82311821-F042-4CDF-8B35-B2F4595F582B}" type="parTrans" cxnId="{D7C49301-6091-4611-BF2E-25EE7519F900}">
      <dgm:prSet/>
      <dgm:spPr/>
      <dgm:t>
        <a:bodyPr/>
        <a:lstStyle/>
        <a:p>
          <a:endParaRPr lang="fr-FR"/>
        </a:p>
      </dgm:t>
    </dgm:pt>
    <dgm:pt modelId="{005C993F-2C5C-4FDF-A8D4-B971A2847EDE}" type="pres">
      <dgm:prSet presAssocID="{03FCEA36-AF31-4C63-91BC-81AC7CAD81F4}" presName="Name0" presStyleCnt="0">
        <dgm:presLayoutVars>
          <dgm:dir/>
          <dgm:animLvl val="lvl"/>
          <dgm:resizeHandles val="exact"/>
        </dgm:presLayoutVars>
      </dgm:prSet>
      <dgm:spPr/>
    </dgm:pt>
    <dgm:pt modelId="{6AC639DF-CAD5-422E-A763-B8B22E97E3ED}" type="pres">
      <dgm:prSet presAssocID="{7CFF37A4-B1DD-40C7-92DD-B0622159F91C}" presName="Name8" presStyleCnt="0"/>
      <dgm:spPr/>
    </dgm:pt>
    <dgm:pt modelId="{226CB89C-A05A-4CDB-9EC6-45C33B7C3350}" type="pres">
      <dgm:prSet presAssocID="{7CFF37A4-B1DD-40C7-92DD-B0622159F91C}" presName="level" presStyleLbl="node1" presStyleIdx="0" presStyleCnt="5">
        <dgm:presLayoutVars>
          <dgm:chMax val="1"/>
          <dgm:bulletEnabled val="1"/>
        </dgm:presLayoutVars>
      </dgm:prSet>
      <dgm:spPr/>
    </dgm:pt>
    <dgm:pt modelId="{118066B9-081B-49E2-9B4D-D34678A4DF2B}" type="pres">
      <dgm:prSet presAssocID="{7CFF37A4-B1DD-40C7-92DD-B0622159F91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2DAC68-1A19-4A80-995D-4BDECDD98C81}" type="pres">
      <dgm:prSet presAssocID="{6D3CA29E-1150-40FB-AF88-9A74FBD3695E}" presName="Name8" presStyleCnt="0"/>
      <dgm:spPr/>
    </dgm:pt>
    <dgm:pt modelId="{9BBE3F95-810D-4122-BE98-6F46D215AD32}" type="pres">
      <dgm:prSet presAssocID="{6D3CA29E-1150-40FB-AF88-9A74FBD3695E}" presName="level" presStyleLbl="node1" presStyleIdx="1" presStyleCnt="5">
        <dgm:presLayoutVars>
          <dgm:chMax val="1"/>
          <dgm:bulletEnabled val="1"/>
        </dgm:presLayoutVars>
      </dgm:prSet>
      <dgm:spPr/>
    </dgm:pt>
    <dgm:pt modelId="{861262B3-48A1-4EFD-971A-C19B3E253A27}" type="pres">
      <dgm:prSet presAssocID="{6D3CA29E-1150-40FB-AF88-9A74FBD369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1B401A-3CD1-48F1-9B31-85D41B4F301A}" type="pres">
      <dgm:prSet presAssocID="{1893C57A-4C41-4BC3-83B2-9829BBEFE9E7}" presName="Name8" presStyleCnt="0"/>
      <dgm:spPr/>
    </dgm:pt>
    <dgm:pt modelId="{F2FD9F92-8285-4DAC-AE0D-445E76DAC534}" type="pres">
      <dgm:prSet presAssocID="{1893C57A-4C41-4BC3-83B2-9829BBEFE9E7}" presName="level" presStyleLbl="node1" presStyleIdx="2" presStyleCnt="5">
        <dgm:presLayoutVars>
          <dgm:chMax val="1"/>
          <dgm:bulletEnabled val="1"/>
        </dgm:presLayoutVars>
      </dgm:prSet>
      <dgm:spPr/>
    </dgm:pt>
    <dgm:pt modelId="{0999B9AF-F236-4C57-80F3-D9EC5C2687CC}" type="pres">
      <dgm:prSet presAssocID="{1893C57A-4C41-4BC3-83B2-9829BBEFE9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DF49FB-D68D-4421-A862-0EE6D8E386AF}" type="pres">
      <dgm:prSet presAssocID="{449CB9F0-811C-4DC3-8D96-50B971A94615}" presName="Name8" presStyleCnt="0"/>
      <dgm:spPr/>
    </dgm:pt>
    <dgm:pt modelId="{0456895C-ADD8-44E3-B463-106045CBE156}" type="pres">
      <dgm:prSet presAssocID="{449CB9F0-811C-4DC3-8D96-50B971A94615}" presName="level" presStyleLbl="node1" presStyleIdx="3" presStyleCnt="5">
        <dgm:presLayoutVars>
          <dgm:chMax val="1"/>
          <dgm:bulletEnabled val="1"/>
        </dgm:presLayoutVars>
      </dgm:prSet>
      <dgm:spPr/>
    </dgm:pt>
    <dgm:pt modelId="{1EBF6E9E-2EC8-4A37-BE7A-39AA3387DB58}" type="pres">
      <dgm:prSet presAssocID="{449CB9F0-811C-4DC3-8D96-50B971A946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82A14A-6D83-4D82-88D8-85169D850BF8}" type="pres">
      <dgm:prSet presAssocID="{F463F129-96C0-4AF6-968B-1B085C301039}" presName="Name8" presStyleCnt="0"/>
      <dgm:spPr/>
    </dgm:pt>
    <dgm:pt modelId="{6815D627-673D-45A6-9CD3-AA3D1DB16C0D}" type="pres">
      <dgm:prSet presAssocID="{F463F129-96C0-4AF6-968B-1B085C301039}" presName="level" presStyleLbl="node1" presStyleIdx="4" presStyleCnt="5">
        <dgm:presLayoutVars>
          <dgm:chMax val="1"/>
          <dgm:bulletEnabled val="1"/>
        </dgm:presLayoutVars>
      </dgm:prSet>
      <dgm:spPr/>
    </dgm:pt>
    <dgm:pt modelId="{9A73680E-99CC-4C27-B8DF-B6FB3EB0B805}" type="pres">
      <dgm:prSet presAssocID="{F463F129-96C0-4AF6-968B-1B085C30103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C49301-6091-4611-BF2E-25EE7519F900}" srcId="{03FCEA36-AF31-4C63-91BC-81AC7CAD81F4}" destId="{449CB9F0-811C-4DC3-8D96-50B971A94615}" srcOrd="3" destOrd="0" parTransId="{82311821-F042-4CDF-8B35-B2F4595F582B}" sibTransId="{7471C97F-B8AB-4BCE-9AD8-1BDAD71FD53C}"/>
    <dgm:cxn modelId="{3875641A-BB59-4101-B342-E42DEA863287}" type="presOf" srcId="{F463F129-96C0-4AF6-968B-1B085C301039}" destId="{9A73680E-99CC-4C27-B8DF-B6FB3EB0B805}" srcOrd="1" destOrd="0" presId="urn:microsoft.com/office/officeart/2005/8/layout/pyramid3"/>
    <dgm:cxn modelId="{69FFC01A-AB97-401A-AD4D-FC64E09A8871}" type="presOf" srcId="{449CB9F0-811C-4DC3-8D96-50B971A94615}" destId="{0456895C-ADD8-44E3-B463-106045CBE156}" srcOrd="0" destOrd="0" presId="urn:microsoft.com/office/officeart/2005/8/layout/pyramid3"/>
    <dgm:cxn modelId="{78F9F71E-E173-4456-A371-2549FAABABAA}" srcId="{03FCEA36-AF31-4C63-91BC-81AC7CAD81F4}" destId="{6D3CA29E-1150-40FB-AF88-9A74FBD3695E}" srcOrd="1" destOrd="0" parTransId="{E9BF0614-E61E-4D20-80D8-6165BFBF186E}" sibTransId="{33EF1E0C-4093-4F8E-9B03-319EA6B60917}"/>
    <dgm:cxn modelId="{7EFBED66-C441-427F-B0B5-1704F63D3375}" type="presOf" srcId="{449CB9F0-811C-4DC3-8D96-50B971A94615}" destId="{1EBF6E9E-2EC8-4A37-BE7A-39AA3387DB58}" srcOrd="1" destOrd="0" presId="urn:microsoft.com/office/officeart/2005/8/layout/pyramid3"/>
    <dgm:cxn modelId="{CE2ED74F-54FA-4227-AFBA-FDC24DD5C275}" type="presOf" srcId="{7CFF37A4-B1DD-40C7-92DD-B0622159F91C}" destId="{226CB89C-A05A-4CDB-9EC6-45C33B7C3350}" srcOrd="0" destOrd="0" presId="urn:microsoft.com/office/officeart/2005/8/layout/pyramid3"/>
    <dgm:cxn modelId="{627D7D72-BB39-483B-A0E2-A92D8917F4E5}" type="presOf" srcId="{7CFF37A4-B1DD-40C7-92DD-B0622159F91C}" destId="{118066B9-081B-49E2-9B4D-D34678A4DF2B}" srcOrd="1" destOrd="0" presId="urn:microsoft.com/office/officeart/2005/8/layout/pyramid3"/>
    <dgm:cxn modelId="{EC5ECA73-14CC-42F6-9080-019F03BF7A40}" type="presOf" srcId="{F463F129-96C0-4AF6-968B-1B085C301039}" destId="{6815D627-673D-45A6-9CD3-AA3D1DB16C0D}" srcOrd="0" destOrd="0" presId="urn:microsoft.com/office/officeart/2005/8/layout/pyramid3"/>
    <dgm:cxn modelId="{AECB767C-FD28-47CA-B4EF-CDE06FC92012}" srcId="{03FCEA36-AF31-4C63-91BC-81AC7CAD81F4}" destId="{F463F129-96C0-4AF6-968B-1B085C301039}" srcOrd="4" destOrd="0" parTransId="{F11FB44C-3801-4057-90E4-93CF92DD4764}" sibTransId="{14541A47-C8AE-4BB6-A283-3BE2D9C1872C}"/>
    <dgm:cxn modelId="{60386B82-DA3A-4C4F-A689-CB2246DC8C4A}" type="presOf" srcId="{03FCEA36-AF31-4C63-91BC-81AC7CAD81F4}" destId="{005C993F-2C5C-4FDF-A8D4-B971A2847EDE}" srcOrd="0" destOrd="0" presId="urn:microsoft.com/office/officeart/2005/8/layout/pyramid3"/>
    <dgm:cxn modelId="{EDEC829E-BCB5-44E6-B945-3A7273CC443F}" srcId="{03FCEA36-AF31-4C63-91BC-81AC7CAD81F4}" destId="{1893C57A-4C41-4BC3-83B2-9829BBEFE9E7}" srcOrd="2" destOrd="0" parTransId="{11E3458B-CE76-4DE7-9C79-CAF0DDE905AC}" sibTransId="{237E6677-700C-4C05-9540-55DB0EB0443E}"/>
    <dgm:cxn modelId="{AA8A35A7-467D-4EAD-8733-B15CDBADEB18}" srcId="{03FCEA36-AF31-4C63-91BC-81AC7CAD81F4}" destId="{7CFF37A4-B1DD-40C7-92DD-B0622159F91C}" srcOrd="0" destOrd="0" parTransId="{F1A30318-F30A-438B-B3E9-A5DCE51B6795}" sibTransId="{AB670150-7565-46DA-8971-90061AA49D4B}"/>
    <dgm:cxn modelId="{690849A8-8C91-4390-AE45-AB5535ADBE63}" type="presOf" srcId="{6D3CA29E-1150-40FB-AF88-9A74FBD3695E}" destId="{9BBE3F95-810D-4122-BE98-6F46D215AD32}" srcOrd="0" destOrd="0" presId="urn:microsoft.com/office/officeart/2005/8/layout/pyramid3"/>
    <dgm:cxn modelId="{14ACC9CF-8489-478E-848B-89FA497C469D}" type="presOf" srcId="{1893C57A-4C41-4BC3-83B2-9829BBEFE9E7}" destId="{F2FD9F92-8285-4DAC-AE0D-445E76DAC534}" srcOrd="0" destOrd="0" presId="urn:microsoft.com/office/officeart/2005/8/layout/pyramid3"/>
    <dgm:cxn modelId="{9D599CE0-3A26-4036-B4F0-4EC2931380C1}" type="presOf" srcId="{1893C57A-4C41-4BC3-83B2-9829BBEFE9E7}" destId="{0999B9AF-F236-4C57-80F3-D9EC5C2687CC}" srcOrd="1" destOrd="0" presId="urn:microsoft.com/office/officeart/2005/8/layout/pyramid3"/>
    <dgm:cxn modelId="{1260FAFC-5862-48FD-A482-FD2AB1D5835B}" type="presOf" srcId="{6D3CA29E-1150-40FB-AF88-9A74FBD3695E}" destId="{861262B3-48A1-4EFD-971A-C19B3E253A27}" srcOrd="1" destOrd="0" presId="urn:microsoft.com/office/officeart/2005/8/layout/pyramid3"/>
    <dgm:cxn modelId="{49D33835-2164-45AC-95D7-1AFFA517E054}" type="presParOf" srcId="{005C993F-2C5C-4FDF-A8D4-B971A2847EDE}" destId="{6AC639DF-CAD5-422E-A763-B8B22E97E3ED}" srcOrd="0" destOrd="0" presId="urn:microsoft.com/office/officeart/2005/8/layout/pyramid3"/>
    <dgm:cxn modelId="{027E9ABB-0296-43EB-A3A3-80BBEC7E2892}" type="presParOf" srcId="{6AC639DF-CAD5-422E-A763-B8B22E97E3ED}" destId="{226CB89C-A05A-4CDB-9EC6-45C33B7C3350}" srcOrd="0" destOrd="0" presId="urn:microsoft.com/office/officeart/2005/8/layout/pyramid3"/>
    <dgm:cxn modelId="{EC450061-0B10-47A4-81EF-5A3E29AE892F}" type="presParOf" srcId="{6AC639DF-CAD5-422E-A763-B8B22E97E3ED}" destId="{118066B9-081B-49E2-9B4D-D34678A4DF2B}" srcOrd="1" destOrd="0" presId="urn:microsoft.com/office/officeart/2005/8/layout/pyramid3"/>
    <dgm:cxn modelId="{8D723405-7001-42CD-8C16-99E30ECF7873}" type="presParOf" srcId="{005C993F-2C5C-4FDF-A8D4-B971A2847EDE}" destId="{FC2DAC68-1A19-4A80-995D-4BDECDD98C81}" srcOrd="1" destOrd="0" presId="urn:microsoft.com/office/officeart/2005/8/layout/pyramid3"/>
    <dgm:cxn modelId="{F12DF8C9-FF83-4945-B186-C56388C0B63F}" type="presParOf" srcId="{FC2DAC68-1A19-4A80-995D-4BDECDD98C81}" destId="{9BBE3F95-810D-4122-BE98-6F46D215AD32}" srcOrd="0" destOrd="0" presId="urn:microsoft.com/office/officeart/2005/8/layout/pyramid3"/>
    <dgm:cxn modelId="{DCCE4BAC-30D3-4AE9-8415-454316367AC9}" type="presParOf" srcId="{FC2DAC68-1A19-4A80-995D-4BDECDD98C81}" destId="{861262B3-48A1-4EFD-971A-C19B3E253A27}" srcOrd="1" destOrd="0" presId="urn:microsoft.com/office/officeart/2005/8/layout/pyramid3"/>
    <dgm:cxn modelId="{097FFFC0-1D72-4135-8745-F226E0932D59}" type="presParOf" srcId="{005C993F-2C5C-4FDF-A8D4-B971A2847EDE}" destId="{091B401A-3CD1-48F1-9B31-85D41B4F301A}" srcOrd="2" destOrd="0" presId="urn:microsoft.com/office/officeart/2005/8/layout/pyramid3"/>
    <dgm:cxn modelId="{2B6D6215-05E8-4631-9188-E7E87E576086}" type="presParOf" srcId="{091B401A-3CD1-48F1-9B31-85D41B4F301A}" destId="{F2FD9F92-8285-4DAC-AE0D-445E76DAC534}" srcOrd="0" destOrd="0" presId="urn:microsoft.com/office/officeart/2005/8/layout/pyramid3"/>
    <dgm:cxn modelId="{0DBE3C6B-1DFF-42BA-A583-AEE8883B8DC1}" type="presParOf" srcId="{091B401A-3CD1-48F1-9B31-85D41B4F301A}" destId="{0999B9AF-F236-4C57-80F3-D9EC5C2687CC}" srcOrd="1" destOrd="0" presId="urn:microsoft.com/office/officeart/2005/8/layout/pyramid3"/>
    <dgm:cxn modelId="{EFFF4546-D98B-4195-AA07-5446856F5589}" type="presParOf" srcId="{005C993F-2C5C-4FDF-A8D4-B971A2847EDE}" destId="{3CDF49FB-D68D-4421-A862-0EE6D8E386AF}" srcOrd="3" destOrd="0" presId="urn:microsoft.com/office/officeart/2005/8/layout/pyramid3"/>
    <dgm:cxn modelId="{6BFBE624-8AA8-4B39-A7B9-F9E3F07EA39B}" type="presParOf" srcId="{3CDF49FB-D68D-4421-A862-0EE6D8E386AF}" destId="{0456895C-ADD8-44E3-B463-106045CBE156}" srcOrd="0" destOrd="0" presId="urn:microsoft.com/office/officeart/2005/8/layout/pyramid3"/>
    <dgm:cxn modelId="{65AE3FD7-A2E0-45D8-8F86-A15D54595D7B}" type="presParOf" srcId="{3CDF49FB-D68D-4421-A862-0EE6D8E386AF}" destId="{1EBF6E9E-2EC8-4A37-BE7A-39AA3387DB58}" srcOrd="1" destOrd="0" presId="urn:microsoft.com/office/officeart/2005/8/layout/pyramid3"/>
    <dgm:cxn modelId="{0BEE16A3-B8BE-4508-8E47-561E46674588}" type="presParOf" srcId="{005C993F-2C5C-4FDF-A8D4-B971A2847EDE}" destId="{2082A14A-6D83-4D82-88D8-85169D850BF8}" srcOrd="4" destOrd="0" presId="urn:microsoft.com/office/officeart/2005/8/layout/pyramid3"/>
    <dgm:cxn modelId="{4E2CF677-6DE2-439D-BD91-535E753B4788}" type="presParOf" srcId="{2082A14A-6D83-4D82-88D8-85169D850BF8}" destId="{6815D627-673D-45A6-9CD3-AA3D1DB16C0D}" srcOrd="0" destOrd="0" presId="urn:microsoft.com/office/officeart/2005/8/layout/pyramid3"/>
    <dgm:cxn modelId="{02A97723-402F-4095-A5A2-B74E935317F2}" type="presParOf" srcId="{2082A14A-6D83-4D82-88D8-85169D850BF8}" destId="{9A73680E-99CC-4C27-B8DF-B6FB3EB0B80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6C15220B-A6CC-4C15-8EE0-DE871E1EC227}">
      <dgm:prSet phldrT="[Texte]"/>
      <dgm:spPr/>
      <dgm:t>
        <a:bodyPr/>
        <a:lstStyle/>
        <a:p>
          <a:r>
            <a:rPr lang="fr-FR" dirty="0"/>
            <a:t>M1</a:t>
          </a:r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dirty="0"/>
            <a:t>M2</a:t>
          </a:r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dirty="0"/>
            <a:t>M3</a:t>
          </a: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dirty="0"/>
            <a:t>M4</a:t>
          </a:r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r>
            <a:rPr lang="fr-FR" dirty="0"/>
            <a:t>M5</a:t>
          </a:r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r>
            <a:rPr lang="fr-FR" dirty="0"/>
            <a:t>M6</a:t>
          </a:r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r>
            <a:rPr lang="fr-FR" dirty="0"/>
            <a:t>MX</a:t>
          </a:r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8B8ED314-EBB8-4C28-B454-302EC4E8107F}" type="presOf" srcId="{125E4C31-F6D4-4F68-B1CD-EC0D1F5443C2}" destId="{6B72390F-48FE-45D3-9426-60E0B3045926}" srcOrd="0" destOrd="0" presId="urn:microsoft.com/office/officeart/2005/8/layout/hChevron3"/>
    <dgm:cxn modelId="{92A01265-1CAE-4D3A-935A-58173CC44B70}" type="presOf" srcId="{D0946EDB-AF54-4A2F-A298-B4D9618EC727}" destId="{7511D92B-BB24-43B0-9400-60DDA0869A79}" srcOrd="0" destOrd="0" presId="urn:microsoft.com/office/officeart/2005/8/layout/hChevron3"/>
    <dgm:cxn modelId="{011C9B6F-34E9-4FC1-83B8-EA8EA5118213}" type="presOf" srcId="{AF17EE8F-B0B4-46AB-8A63-14BA1E791501}" destId="{E42EE4E0-E316-4705-A1D0-0EAE1D5043DF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00E450B3-5C5E-489D-84EF-EACBE8BD6603}" type="presOf" srcId="{CE2BEE11-67EA-4200-83D5-ABF1E5BC6705}" destId="{4D3E25CB-DE23-486D-BF1E-2DD91833BC2F}" srcOrd="0" destOrd="0" presId="urn:microsoft.com/office/officeart/2005/8/layout/hChevron3"/>
    <dgm:cxn modelId="{1C8CB4BA-23E6-4BDA-AB69-AA8D0713C528}" type="presOf" srcId="{92964713-16FF-4AF1-8AEA-0158B73AE9FF}" destId="{02A11E67-7CC4-46DF-BC22-E45C13410703}" srcOrd="0" destOrd="0" presId="urn:microsoft.com/office/officeart/2005/8/layout/hChevron3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4AB25BBB-FF83-4F21-8DFF-21931948F320}" type="presOf" srcId="{00CD42EE-D4BE-4802-94B9-C7C5906DE474}" destId="{A5EEC1D8-887E-4F61-B9DA-EE700B6E9B1B}" srcOrd="0" destOrd="0" presId="urn:microsoft.com/office/officeart/2005/8/layout/hChevron3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2EA1DDCC-5022-4789-B8CE-FD4FBA165D98}" type="presOf" srcId="{6C15220B-A6CC-4C15-8EE0-DE871E1EC227}" destId="{73AB6ABE-0F97-4885-9999-2E77D3FECF7E}" srcOrd="0" destOrd="0" presId="urn:microsoft.com/office/officeart/2005/8/layout/hChevron3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79DBADFE-699D-4CAC-90F5-CAA0091E383E}" type="presOf" srcId="{676590A3-803F-4D1F-8A60-D6930CFA7C6B}" destId="{4EA57787-45EB-4EAC-8222-E4E7FC508296}" srcOrd="0" destOrd="0" presId="urn:microsoft.com/office/officeart/2005/8/layout/hChevron3"/>
    <dgm:cxn modelId="{A53FCB6E-E972-42AA-9849-E87533EE5457}" type="presParOf" srcId="{4EA57787-45EB-4EAC-8222-E4E7FC508296}" destId="{73AB6ABE-0F97-4885-9999-2E77D3FECF7E}" srcOrd="0" destOrd="0" presId="urn:microsoft.com/office/officeart/2005/8/layout/hChevron3"/>
    <dgm:cxn modelId="{5E7F2432-77E5-439C-B7A3-80187ABBB6CA}" type="presParOf" srcId="{4EA57787-45EB-4EAC-8222-E4E7FC508296}" destId="{F67DA089-47C5-43F8-879F-107FB6E50E10}" srcOrd="1" destOrd="0" presId="urn:microsoft.com/office/officeart/2005/8/layout/hChevron3"/>
    <dgm:cxn modelId="{99618D7C-B317-4AB2-B24B-CFD50FAEA0F8}" type="presParOf" srcId="{4EA57787-45EB-4EAC-8222-E4E7FC508296}" destId="{6B72390F-48FE-45D3-9426-60E0B3045926}" srcOrd="2" destOrd="0" presId="urn:microsoft.com/office/officeart/2005/8/layout/hChevron3"/>
    <dgm:cxn modelId="{A7D55AE5-669C-4A30-A28E-1A5BAB50A7D2}" type="presParOf" srcId="{4EA57787-45EB-4EAC-8222-E4E7FC508296}" destId="{31F6548B-9794-4E1A-AFE4-BFC93AAFAEBE}" srcOrd="3" destOrd="0" presId="urn:microsoft.com/office/officeart/2005/8/layout/hChevron3"/>
    <dgm:cxn modelId="{30B197FA-3A07-49B6-A3D1-5BD831222D5C}" type="presParOf" srcId="{4EA57787-45EB-4EAC-8222-E4E7FC508296}" destId="{A5EEC1D8-887E-4F61-B9DA-EE700B6E9B1B}" srcOrd="4" destOrd="0" presId="urn:microsoft.com/office/officeart/2005/8/layout/hChevron3"/>
    <dgm:cxn modelId="{988CAC20-ECA8-4C21-91C8-7DBD852FBEA8}" type="presParOf" srcId="{4EA57787-45EB-4EAC-8222-E4E7FC508296}" destId="{999807B4-849E-4D5D-BDAB-F7A024037628}" srcOrd="5" destOrd="0" presId="urn:microsoft.com/office/officeart/2005/8/layout/hChevron3"/>
    <dgm:cxn modelId="{EB66894B-70DB-4B00-AD8D-C4F4A5034B6F}" type="presParOf" srcId="{4EA57787-45EB-4EAC-8222-E4E7FC508296}" destId="{4D3E25CB-DE23-486D-BF1E-2DD91833BC2F}" srcOrd="6" destOrd="0" presId="urn:microsoft.com/office/officeart/2005/8/layout/hChevron3"/>
    <dgm:cxn modelId="{F954644D-3125-45CA-8500-A8A773DF1ED2}" type="presParOf" srcId="{4EA57787-45EB-4EAC-8222-E4E7FC508296}" destId="{3753CA29-932A-4C4B-AC9D-3D8B5C7E7ADC}" srcOrd="7" destOrd="0" presId="urn:microsoft.com/office/officeart/2005/8/layout/hChevron3"/>
    <dgm:cxn modelId="{DA9A830F-B28E-4C95-9A1B-F219B5672594}" type="presParOf" srcId="{4EA57787-45EB-4EAC-8222-E4E7FC508296}" destId="{7511D92B-BB24-43B0-9400-60DDA0869A79}" srcOrd="8" destOrd="0" presId="urn:microsoft.com/office/officeart/2005/8/layout/hChevron3"/>
    <dgm:cxn modelId="{E077F2CE-6FD1-450C-8E72-F69AF18D4D27}" type="presParOf" srcId="{4EA57787-45EB-4EAC-8222-E4E7FC508296}" destId="{DE84165C-F8E5-4874-93F1-6F1B11A83A4F}" srcOrd="9" destOrd="0" presId="urn:microsoft.com/office/officeart/2005/8/layout/hChevron3"/>
    <dgm:cxn modelId="{265E6327-9A1D-4FEB-B61F-DFE1805FFB7C}" type="presParOf" srcId="{4EA57787-45EB-4EAC-8222-E4E7FC508296}" destId="{02A11E67-7CC4-46DF-BC22-E45C13410703}" srcOrd="10" destOrd="0" presId="urn:microsoft.com/office/officeart/2005/8/layout/hChevron3"/>
    <dgm:cxn modelId="{8F9A2A01-0BDC-458E-B450-549F09852715}" type="presParOf" srcId="{4EA57787-45EB-4EAC-8222-E4E7FC508296}" destId="{1CF39FC3-1BB8-47BD-B42F-66F21C615E26}" srcOrd="11" destOrd="0" presId="urn:microsoft.com/office/officeart/2005/8/layout/hChevron3"/>
    <dgm:cxn modelId="{190E240D-DE5C-4A4D-91CC-72E53196F346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6C15220B-A6CC-4C15-8EE0-DE871E1EC227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(X)</a:t>
          </a:r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C697540A-FE52-491D-B7A8-A2938045C542}" type="presOf" srcId="{00CD42EE-D4BE-4802-94B9-C7C5906DE474}" destId="{A5EEC1D8-887E-4F61-B9DA-EE700B6E9B1B}" srcOrd="0" destOrd="0" presId="urn:microsoft.com/office/officeart/2005/8/layout/hChevron3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E0BFB45F-8774-4B10-9A36-60193A024D90}" type="presOf" srcId="{92964713-16FF-4AF1-8AEA-0158B73AE9FF}" destId="{02A11E67-7CC4-46DF-BC22-E45C13410703}" srcOrd="0" destOrd="0" presId="urn:microsoft.com/office/officeart/2005/8/layout/hChevron3"/>
    <dgm:cxn modelId="{D6662E44-9487-41B5-9CE4-A508434CB1D7}" type="presOf" srcId="{AF17EE8F-B0B4-46AB-8A63-14BA1E791501}" destId="{E42EE4E0-E316-4705-A1D0-0EAE1D5043DF}" srcOrd="0" destOrd="0" presId="urn:microsoft.com/office/officeart/2005/8/layout/hChevron3"/>
    <dgm:cxn modelId="{3BC53951-E930-4643-8D2B-8A80797D0C30}" type="presOf" srcId="{676590A3-803F-4D1F-8A60-D6930CFA7C6B}" destId="{4EA57787-45EB-4EAC-8222-E4E7FC508296}" srcOrd="0" destOrd="0" presId="urn:microsoft.com/office/officeart/2005/8/layout/hChevron3"/>
    <dgm:cxn modelId="{24893296-E0CE-4F40-BED2-4C099CDD7AB4}" type="presOf" srcId="{125E4C31-F6D4-4F68-B1CD-EC0D1F5443C2}" destId="{6B72390F-48FE-45D3-9426-60E0B3045926}" srcOrd="0" destOrd="0" presId="urn:microsoft.com/office/officeart/2005/8/layout/hChevron3"/>
    <dgm:cxn modelId="{B5E47798-8BC1-4B7E-A653-EE4D4B61446F}" type="presOf" srcId="{D0946EDB-AF54-4A2F-A298-B4D9618EC727}" destId="{7511D92B-BB24-43B0-9400-60DDA0869A79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B8A8BDE3-CF0C-4D4C-B305-AAF9329D33FB}" type="presOf" srcId="{6C15220B-A6CC-4C15-8EE0-DE871E1EC227}" destId="{73AB6ABE-0F97-4885-9999-2E77D3FECF7E}" srcOrd="0" destOrd="0" presId="urn:microsoft.com/office/officeart/2005/8/layout/hChevron3"/>
    <dgm:cxn modelId="{2A3555EE-A681-4C90-A8A7-E8490D12FD64}" type="presOf" srcId="{CE2BEE11-67EA-4200-83D5-ABF1E5BC6705}" destId="{4D3E25CB-DE23-486D-BF1E-2DD91833BC2F}" srcOrd="0" destOrd="0" presId="urn:microsoft.com/office/officeart/2005/8/layout/hChevron3"/>
    <dgm:cxn modelId="{703B5315-A532-470A-B067-0A67EC57990D}" type="presParOf" srcId="{4EA57787-45EB-4EAC-8222-E4E7FC508296}" destId="{73AB6ABE-0F97-4885-9999-2E77D3FECF7E}" srcOrd="0" destOrd="0" presId="urn:microsoft.com/office/officeart/2005/8/layout/hChevron3"/>
    <dgm:cxn modelId="{998D2AE1-0629-4B0D-A390-97ABF2971EB1}" type="presParOf" srcId="{4EA57787-45EB-4EAC-8222-E4E7FC508296}" destId="{F67DA089-47C5-43F8-879F-107FB6E50E10}" srcOrd="1" destOrd="0" presId="urn:microsoft.com/office/officeart/2005/8/layout/hChevron3"/>
    <dgm:cxn modelId="{72798E18-EC2C-4945-B56E-D5F13A21F438}" type="presParOf" srcId="{4EA57787-45EB-4EAC-8222-E4E7FC508296}" destId="{6B72390F-48FE-45D3-9426-60E0B3045926}" srcOrd="2" destOrd="0" presId="urn:microsoft.com/office/officeart/2005/8/layout/hChevron3"/>
    <dgm:cxn modelId="{035689A5-8E01-4FDF-B195-219D720DF1D8}" type="presParOf" srcId="{4EA57787-45EB-4EAC-8222-E4E7FC508296}" destId="{31F6548B-9794-4E1A-AFE4-BFC93AAFAEBE}" srcOrd="3" destOrd="0" presId="urn:microsoft.com/office/officeart/2005/8/layout/hChevron3"/>
    <dgm:cxn modelId="{A456B290-8131-4C4F-8BCE-68B043F224CF}" type="presParOf" srcId="{4EA57787-45EB-4EAC-8222-E4E7FC508296}" destId="{A5EEC1D8-887E-4F61-B9DA-EE700B6E9B1B}" srcOrd="4" destOrd="0" presId="urn:microsoft.com/office/officeart/2005/8/layout/hChevron3"/>
    <dgm:cxn modelId="{E24420DA-B7D0-41E7-A20C-E78037BF9F12}" type="presParOf" srcId="{4EA57787-45EB-4EAC-8222-E4E7FC508296}" destId="{999807B4-849E-4D5D-BDAB-F7A024037628}" srcOrd="5" destOrd="0" presId="urn:microsoft.com/office/officeart/2005/8/layout/hChevron3"/>
    <dgm:cxn modelId="{B3488E98-4BF0-47E2-AED1-A4F4351AD992}" type="presParOf" srcId="{4EA57787-45EB-4EAC-8222-E4E7FC508296}" destId="{4D3E25CB-DE23-486D-BF1E-2DD91833BC2F}" srcOrd="6" destOrd="0" presId="urn:microsoft.com/office/officeart/2005/8/layout/hChevron3"/>
    <dgm:cxn modelId="{FEBA50F4-4BF0-496B-B87C-E35CC511EB41}" type="presParOf" srcId="{4EA57787-45EB-4EAC-8222-E4E7FC508296}" destId="{3753CA29-932A-4C4B-AC9D-3D8B5C7E7ADC}" srcOrd="7" destOrd="0" presId="urn:microsoft.com/office/officeart/2005/8/layout/hChevron3"/>
    <dgm:cxn modelId="{EC1EDAF3-3A43-4C32-B3BA-E73B4FFDC44B}" type="presParOf" srcId="{4EA57787-45EB-4EAC-8222-E4E7FC508296}" destId="{7511D92B-BB24-43B0-9400-60DDA0869A79}" srcOrd="8" destOrd="0" presId="urn:microsoft.com/office/officeart/2005/8/layout/hChevron3"/>
    <dgm:cxn modelId="{15D7D2B1-9C56-4D86-847F-1A93AB3466CF}" type="presParOf" srcId="{4EA57787-45EB-4EAC-8222-E4E7FC508296}" destId="{DE84165C-F8E5-4874-93F1-6F1B11A83A4F}" srcOrd="9" destOrd="0" presId="urn:microsoft.com/office/officeart/2005/8/layout/hChevron3"/>
    <dgm:cxn modelId="{DA3DEF97-7EA6-4ADD-9F14-45207D6B26A2}" type="presParOf" srcId="{4EA57787-45EB-4EAC-8222-E4E7FC508296}" destId="{02A11E67-7CC4-46DF-BC22-E45C13410703}" srcOrd="10" destOrd="0" presId="urn:microsoft.com/office/officeart/2005/8/layout/hChevron3"/>
    <dgm:cxn modelId="{C96CE773-FA0F-4B2E-95BC-C4D19537C853}" type="presParOf" srcId="{4EA57787-45EB-4EAC-8222-E4E7FC508296}" destId="{1CF39FC3-1BB8-47BD-B42F-66F21C615E26}" srcOrd="11" destOrd="0" presId="urn:microsoft.com/office/officeart/2005/8/layout/hChevron3"/>
    <dgm:cxn modelId="{C06AE51C-DFD3-4CC1-9AB2-E0139DC25C4C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6C15220B-A6CC-4C15-8EE0-DE871E1EC227}">
      <dgm:prSet phldrT="[Texte]"/>
      <dgm:spPr/>
      <dgm:t>
        <a:bodyPr/>
        <a:lstStyle/>
        <a:p>
          <a:endParaRPr lang="fr-FR" dirty="0"/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X</a:t>
          </a:r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endParaRPr lang="fr-FR" dirty="0"/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endParaRPr lang="fr-FR" dirty="0"/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endParaRPr lang="fr-FR" dirty="0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A27F1102-F878-44B3-A52B-2C93FD1B4681}" type="presOf" srcId="{125E4C31-F6D4-4F68-B1CD-EC0D1F5443C2}" destId="{6B72390F-48FE-45D3-9426-60E0B3045926}" srcOrd="0" destOrd="0" presId="urn:microsoft.com/office/officeart/2005/8/layout/hChevron3"/>
    <dgm:cxn modelId="{3CBE5F06-2C69-47C8-B2DA-887B26F055F2}" type="presOf" srcId="{6C15220B-A6CC-4C15-8EE0-DE871E1EC227}" destId="{73AB6ABE-0F97-4885-9999-2E77D3FECF7E}" srcOrd="0" destOrd="0" presId="urn:microsoft.com/office/officeart/2005/8/layout/hChevron3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7632A864-6614-4F90-BBE4-8957E8459B24}" type="presOf" srcId="{676590A3-803F-4D1F-8A60-D6930CFA7C6B}" destId="{4EA57787-45EB-4EAC-8222-E4E7FC508296}" srcOrd="0" destOrd="0" presId="urn:microsoft.com/office/officeart/2005/8/layout/hChevron3"/>
    <dgm:cxn modelId="{382ECA49-704E-4679-9199-1DBDBEAB5D7E}" type="presOf" srcId="{00CD42EE-D4BE-4802-94B9-C7C5906DE474}" destId="{A5EEC1D8-887E-4F61-B9DA-EE700B6E9B1B}" srcOrd="0" destOrd="0" presId="urn:microsoft.com/office/officeart/2005/8/layout/hChevron3"/>
    <dgm:cxn modelId="{8267FA8E-E6A0-40C6-AAB2-2D0D37D0C658}" type="presOf" srcId="{92964713-16FF-4AF1-8AEA-0158B73AE9FF}" destId="{02A11E67-7CC4-46DF-BC22-E45C13410703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D8D5C7AE-2CF6-4B49-8901-BBA87F22B2E4}" type="presOf" srcId="{CE2BEE11-67EA-4200-83D5-ABF1E5BC6705}" destId="{4D3E25CB-DE23-486D-BF1E-2DD91833BC2F}" srcOrd="0" destOrd="0" presId="urn:microsoft.com/office/officeart/2005/8/layout/hChevron3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8655CCE8-3922-4D35-B5C7-A32B8644B420}" type="presOf" srcId="{AF17EE8F-B0B4-46AB-8A63-14BA1E791501}" destId="{E42EE4E0-E316-4705-A1D0-0EAE1D5043DF}" srcOrd="0" destOrd="0" presId="urn:microsoft.com/office/officeart/2005/8/layout/hChevron3"/>
    <dgm:cxn modelId="{F29AAAF0-BC28-4E6D-9F8C-753FB9B15960}" type="presOf" srcId="{D0946EDB-AF54-4A2F-A298-B4D9618EC727}" destId="{7511D92B-BB24-43B0-9400-60DDA0869A79}" srcOrd="0" destOrd="0" presId="urn:microsoft.com/office/officeart/2005/8/layout/hChevron3"/>
    <dgm:cxn modelId="{37852EDB-2CD9-4098-9DFB-7E6AAF864952}" type="presParOf" srcId="{4EA57787-45EB-4EAC-8222-E4E7FC508296}" destId="{73AB6ABE-0F97-4885-9999-2E77D3FECF7E}" srcOrd="0" destOrd="0" presId="urn:microsoft.com/office/officeart/2005/8/layout/hChevron3"/>
    <dgm:cxn modelId="{B8AA1E8F-DE93-4047-B702-0F8FF6361D51}" type="presParOf" srcId="{4EA57787-45EB-4EAC-8222-E4E7FC508296}" destId="{F67DA089-47C5-43F8-879F-107FB6E50E10}" srcOrd="1" destOrd="0" presId="urn:microsoft.com/office/officeart/2005/8/layout/hChevron3"/>
    <dgm:cxn modelId="{BFD2AC6F-42B7-4058-ADDB-8114F5204833}" type="presParOf" srcId="{4EA57787-45EB-4EAC-8222-E4E7FC508296}" destId="{6B72390F-48FE-45D3-9426-60E0B3045926}" srcOrd="2" destOrd="0" presId="urn:microsoft.com/office/officeart/2005/8/layout/hChevron3"/>
    <dgm:cxn modelId="{E44CC718-B13D-44F6-BF02-DFB2A3DE808C}" type="presParOf" srcId="{4EA57787-45EB-4EAC-8222-E4E7FC508296}" destId="{31F6548B-9794-4E1A-AFE4-BFC93AAFAEBE}" srcOrd="3" destOrd="0" presId="urn:microsoft.com/office/officeart/2005/8/layout/hChevron3"/>
    <dgm:cxn modelId="{9461B021-9FB7-42BC-A17C-C743ABFAFAED}" type="presParOf" srcId="{4EA57787-45EB-4EAC-8222-E4E7FC508296}" destId="{A5EEC1D8-887E-4F61-B9DA-EE700B6E9B1B}" srcOrd="4" destOrd="0" presId="urn:microsoft.com/office/officeart/2005/8/layout/hChevron3"/>
    <dgm:cxn modelId="{0D8DE92D-DB9A-44C9-9115-9C870AA874B1}" type="presParOf" srcId="{4EA57787-45EB-4EAC-8222-E4E7FC508296}" destId="{999807B4-849E-4D5D-BDAB-F7A024037628}" srcOrd="5" destOrd="0" presId="urn:microsoft.com/office/officeart/2005/8/layout/hChevron3"/>
    <dgm:cxn modelId="{11F37F42-ED0B-43F3-A86A-AD0FA53A12BF}" type="presParOf" srcId="{4EA57787-45EB-4EAC-8222-E4E7FC508296}" destId="{4D3E25CB-DE23-486D-BF1E-2DD91833BC2F}" srcOrd="6" destOrd="0" presId="urn:microsoft.com/office/officeart/2005/8/layout/hChevron3"/>
    <dgm:cxn modelId="{0B9CD782-52B8-4BD2-A870-3E5B543840EE}" type="presParOf" srcId="{4EA57787-45EB-4EAC-8222-E4E7FC508296}" destId="{3753CA29-932A-4C4B-AC9D-3D8B5C7E7ADC}" srcOrd="7" destOrd="0" presId="urn:microsoft.com/office/officeart/2005/8/layout/hChevron3"/>
    <dgm:cxn modelId="{39842A5B-7E12-453B-9FC7-022CFB3A5AAC}" type="presParOf" srcId="{4EA57787-45EB-4EAC-8222-E4E7FC508296}" destId="{7511D92B-BB24-43B0-9400-60DDA0869A79}" srcOrd="8" destOrd="0" presId="urn:microsoft.com/office/officeart/2005/8/layout/hChevron3"/>
    <dgm:cxn modelId="{796B78B4-E91E-4455-AD23-4429BF94E0FF}" type="presParOf" srcId="{4EA57787-45EB-4EAC-8222-E4E7FC508296}" destId="{DE84165C-F8E5-4874-93F1-6F1B11A83A4F}" srcOrd="9" destOrd="0" presId="urn:microsoft.com/office/officeart/2005/8/layout/hChevron3"/>
    <dgm:cxn modelId="{0EBBFC42-E85C-4C3F-8290-483E6B244E73}" type="presParOf" srcId="{4EA57787-45EB-4EAC-8222-E4E7FC508296}" destId="{02A11E67-7CC4-46DF-BC22-E45C13410703}" srcOrd="10" destOrd="0" presId="urn:microsoft.com/office/officeart/2005/8/layout/hChevron3"/>
    <dgm:cxn modelId="{34D62F60-C648-41EF-BA9E-0756C570744B}" type="presParOf" srcId="{4EA57787-45EB-4EAC-8222-E4E7FC508296}" destId="{1CF39FC3-1BB8-47BD-B42F-66F21C615E26}" srcOrd="11" destOrd="0" presId="urn:microsoft.com/office/officeart/2005/8/layout/hChevron3"/>
    <dgm:cxn modelId="{EF914E98-5823-4C7C-AFEC-F9DFE4FC6AEA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C15220B-A6CC-4C15-8EE0-DE871E1EC227}">
      <dgm:prSet phldrT="[Texte]"/>
      <dgm:spPr/>
      <dgm:t>
        <a:bodyPr/>
        <a:lstStyle/>
        <a:p>
          <a:endParaRPr lang="fr-FR" dirty="0"/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endParaRPr lang="fr-FR" dirty="0"/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/>
            <a:t>X</a:t>
          </a: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endParaRPr lang="fr-FR" dirty="0"/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endParaRPr lang="fr-FR" dirty="0"/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endParaRPr lang="fr-FR" dirty="0"/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endParaRPr lang="fr-FR" dirty="0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FA931C10-C48B-43B2-8533-CEAC13177888}" type="presOf" srcId="{D0946EDB-AF54-4A2F-A298-B4D9618EC727}" destId="{7511D92B-BB24-43B0-9400-60DDA0869A79}" srcOrd="0" destOrd="0" presId="urn:microsoft.com/office/officeart/2005/8/layout/hChevron3"/>
    <dgm:cxn modelId="{C1B36938-D74E-4DDD-A7D6-EEC20F0846DE}" type="presOf" srcId="{125E4C31-F6D4-4F68-B1CD-EC0D1F5443C2}" destId="{6B72390F-48FE-45D3-9426-60E0B3045926}" srcOrd="0" destOrd="0" presId="urn:microsoft.com/office/officeart/2005/8/layout/hChevron3"/>
    <dgm:cxn modelId="{FB437960-EB18-414C-B298-4FB64CD06163}" type="presOf" srcId="{00CD42EE-D4BE-4802-94B9-C7C5906DE474}" destId="{A5EEC1D8-887E-4F61-B9DA-EE700B6E9B1B}" srcOrd="0" destOrd="0" presId="urn:microsoft.com/office/officeart/2005/8/layout/hChevron3"/>
    <dgm:cxn modelId="{C1D81285-6C42-4C9F-AFBE-CD43EBCC3516}" type="presOf" srcId="{AF17EE8F-B0B4-46AB-8A63-14BA1E791501}" destId="{E42EE4E0-E316-4705-A1D0-0EAE1D5043DF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8EDAE2B1-6257-4C84-A0F5-C17A0426448D}" type="presOf" srcId="{676590A3-803F-4D1F-8A60-D6930CFA7C6B}" destId="{4EA57787-45EB-4EAC-8222-E4E7FC508296}" srcOrd="0" destOrd="0" presId="urn:microsoft.com/office/officeart/2005/8/layout/hChevron3"/>
    <dgm:cxn modelId="{258E8CB3-56FB-42DA-A253-440491B01B05}" type="presOf" srcId="{CE2BEE11-67EA-4200-83D5-ABF1E5BC6705}" destId="{4D3E25CB-DE23-486D-BF1E-2DD91833BC2F}" srcOrd="0" destOrd="0" presId="urn:microsoft.com/office/officeart/2005/8/layout/hChevron3"/>
    <dgm:cxn modelId="{71F7CFB3-0FAD-4088-8C05-457BABCA8AD0}" type="presOf" srcId="{6C15220B-A6CC-4C15-8EE0-DE871E1EC227}" destId="{73AB6ABE-0F97-4885-9999-2E77D3FECF7E}" srcOrd="0" destOrd="0" presId="urn:microsoft.com/office/officeart/2005/8/layout/hChevron3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5A28AABB-0253-492E-8622-8B1429B75172}" type="presOf" srcId="{92964713-16FF-4AF1-8AEA-0158B73AE9FF}" destId="{02A11E67-7CC4-46DF-BC22-E45C13410703}" srcOrd="0" destOrd="0" presId="urn:microsoft.com/office/officeart/2005/8/layout/hChevron3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7E59DF81-B147-4079-BD75-BA067CE7A03E}" type="presParOf" srcId="{4EA57787-45EB-4EAC-8222-E4E7FC508296}" destId="{73AB6ABE-0F97-4885-9999-2E77D3FECF7E}" srcOrd="0" destOrd="0" presId="urn:microsoft.com/office/officeart/2005/8/layout/hChevron3"/>
    <dgm:cxn modelId="{239CC1DB-FC9E-47A0-9A95-016EDD0842AF}" type="presParOf" srcId="{4EA57787-45EB-4EAC-8222-E4E7FC508296}" destId="{F67DA089-47C5-43F8-879F-107FB6E50E10}" srcOrd="1" destOrd="0" presId="urn:microsoft.com/office/officeart/2005/8/layout/hChevron3"/>
    <dgm:cxn modelId="{7496EBCA-33C1-4C58-80C3-8F7A40AE10B5}" type="presParOf" srcId="{4EA57787-45EB-4EAC-8222-E4E7FC508296}" destId="{6B72390F-48FE-45D3-9426-60E0B3045926}" srcOrd="2" destOrd="0" presId="urn:microsoft.com/office/officeart/2005/8/layout/hChevron3"/>
    <dgm:cxn modelId="{D9893208-3651-4650-B209-E890C8545705}" type="presParOf" srcId="{4EA57787-45EB-4EAC-8222-E4E7FC508296}" destId="{31F6548B-9794-4E1A-AFE4-BFC93AAFAEBE}" srcOrd="3" destOrd="0" presId="urn:microsoft.com/office/officeart/2005/8/layout/hChevron3"/>
    <dgm:cxn modelId="{6A0A68A6-6B2B-448D-95BF-B99133FB14AF}" type="presParOf" srcId="{4EA57787-45EB-4EAC-8222-E4E7FC508296}" destId="{A5EEC1D8-887E-4F61-B9DA-EE700B6E9B1B}" srcOrd="4" destOrd="0" presId="urn:microsoft.com/office/officeart/2005/8/layout/hChevron3"/>
    <dgm:cxn modelId="{6E59DF99-1D70-47B8-836C-6E32CE7600AF}" type="presParOf" srcId="{4EA57787-45EB-4EAC-8222-E4E7FC508296}" destId="{999807B4-849E-4D5D-BDAB-F7A024037628}" srcOrd="5" destOrd="0" presId="urn:microsoft.com/office/officeart/2005/8/layout/hChevron3"/>
    <dgm:cxn modelId="{209DEBF1-30B8-432D-9471-E45E0410FC55}" type="presParOf" srcId="{4EA57787-45EB-4EAC-8222-E4E7FC508296}" destId="{4D3E25CB-DE23-486D-BF1E-2DD91833BC2F}" srcOrd="6" destOrd="0" presId="urn:microsoft.com/office/officeart/2005/8/layout/hChevron3"/>
    <dgm:cxn modelId="{3DD94FD1-15CE-4E13-A84E-21BADB8288A5}" type="presParOf" srcId="{4EA57787-45EB-4EAC-8222-E4E7FC508296}" destId="{3753CA29-932A-4C4B-AC9D-3D8B5C7E7ADC}" srcOrd="7" destOrd="0" presId="urn:microsoft.com/office/officeart/2005/8/layout/hChevron3"/>
    <dgm:cxn modelId="{EE59891E-42C1-474E-BDAB-3762CB2F6802}" type="presParOf" srcId="{4EA57787-45EB-4EAC-8222-E4E7FC508296}" destId="{7511D92B-BB24-43B0-9400-60DDA0869A79}" srcOrd="8" destOrd="0" presId="urn:microsoft.com/office/officeart/2005/8/layout/hChevron3"/>
    <dgm:cxn modelId="{69CF5186-B9E2-4AD6-8193-FF5469EE880E}" type="presParOf" srcId="{4EA57787-45EB-4EAC-8222-E4E7FC508296}" destId="{DE84165C-F8E5-4874-93F1-6F1B11A83A4F}" srcOrd="9" destOrd="0" presId="urn:microsoft.com/office/officeart/2005/8/layout/hChevron3"/>
    <dgm:cxn modelId="{E50EE967-1F5E-4DD4-ADD6-7D93D2247766}" type="presParOf" srcId="{4EA57787-45EB-4EAC-8222-E4E7FC508296}" destId="{02A11E67-7CC4-46DF-BC22-E45C13410703}" srcOrd="10" destOrd="0" presId="urn:microsoft.com/office/officeart/2005/8/layout/hChevron3"/>
    <dgm:cxn modelId="{10413F25-077A-481D-BCAF-5449FECFFD64}" type="presParOf" srcId="{4EA57787-45EB-4EAC-8222-E4E7FC508296}" destId="{1CF39FC3-1BB8-47BD-B42F-66F21C615E26}" srcOrd="11" destOrd="0" presId="urn:microsoft.com/office/officeart/2005/8/layout/hChevron3"/>
    <dgm:cxn modelId="{83FD2F41-671D-4DEC-BB79-D1D54558C58B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CB89C-A05A-4CDB-9EC6-45C33B7C3350}">
      <dsp:nvSpPr>
        <dsp:cNvPr id="0" name=""/>
        <dsp:cNvSpPr/>
      </dsp:nvSpPr>
      <dsp:spPr>
        <a:xfrm rot="10800000">
          <a:off x="0" y="0"/>
          <a:ext cx="6206843" cy="907301"/>
        </a:xfrm>
        <a:prstGeom prst="trapezoid">
          <a:avLst>
            <a:gd name="adj" fmla="val 684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170 000 sheep from 364 OMR husbandries (official milk recording</a:t>
          </a:r>
          <a:r>
            <a:rPr lang="en-CA" sz="1600" b="0" i="0" kern="1200" noProof="0" dirty="0"/>
            <a:t>)</a:t>
          </a:r>
          <a:r>
            <a:rPr lang="en-CA" sz="1600" kern="1200" noProof="0" dirty="0"/>
            <a:t>/4500 pre-selected rams</a:t>
          </a:r>
        </a:p>
      </dsp:txBody>
      <dsp:txXfrm rot="-10800000">
        <a:off x="1086197" y="0"/>
        <a:ext cx="4034447" cy="907301"/>
      </dsp:txXfrm>
    </dsp:sp>
    <dsp:sp modelId="{9BBE3F95-810D-4122-BE98-6F46D215AD32}">
      <dsp:nvSpPr>
        <dsp:cNvPr id="0" name=""/>
        <dsp:cNvSpPr/>
      </dsp:nvSpPr>
      <dsp:spPr>
        <a:xfrm rot="10800000">
          <a:off x="620684" y="907301"/>
          <a:ext cx="4965474" cy="907301"/>
        </a:xfrm>
        <a:prstGeom prst="trapezoid">
          <a:avLst>
            <a:gd name="adj" fmla="val 684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Selection of 3000 young rams stemming from AI calculated mating (in the breeding centres/genotyping)</a:t>
          </a:r>
        </a:p>
      </dsp:txBody>
      <dsp:txXfrm rot="-10800000">
        <a:off x="1489642" y="907301"/>
        <a:ext cx="3227558" cy="907301"/>
      </dsp:txXfrm>
    </dsp:sp>
    <dsp:sp modelId="{F2FD9F92-8285-4DAC-AE0D-445E76DAC534}">
      <dsp:nvSpPr>
        <dsp:cNvPr id="0" name=""/>
        <dsp:cNvSpPr/>
      </dsp:nvSpPr>
      <dsp:spPr>
        <a:xfrm rot="10800000">
          <a:off x="1241368" y="1814602"/>
          <a:ext cx="3724105" cy="907301"/>
        </a:xfrm>
        <a:prstGeom prst="trapezoid">
          <a:avLst>
            <a:gd name="adj" fmla="val 684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¼ superior (roughly 700) retained for progeny evaluation </a:t>
          </a:r>
        </a:p>
      </dsp:txBody>
      <dsp:txXfrm rot="-10800000">
        <a:off x="1893087" y="1814602"/>
        <a:ext cx="2420668" cy="907301"/>
      </dsp:txXfrm>
    </dsp:sp>
    <dsp:sp modelId="{0456895C-ADD8-44E3-B463-106045CBE156}">
      <dsp:nvSpPr>
        <dsp:cNvPr id="0" name=""/>
        <dsp:cNvSpPr/>
      </dsp:nvSpPr>
      <dsp:spPr>
        <a:xfrm rot="10800000">
          <a:off x="1862052" y="2721903"/>
          <a:ext cx="2482737" cy="907301"/>
        </a:xfrm>
        <a:prstGeom prst="trapezoid">
          <a:avLst>
            <a:gd name="adj" fmla="val 684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250 best rams retained as improvers</a:t>
          </a:r>
        </a:p>
      </dsp:txBody>
      <dsp:txXfrm rot="-10800000">
        <a:off x="2296531" y="2721903"/>
        <a:ext cx="1613779" cy="907301"/>
      </dsp:txXfrm>
    </dsp:sp>
    <dsp:sp modelId="{6815D627-673D-45A6-9CD3-AA3D1DB16C0D}">
      <dsp:nvSpPr>
        <dsp:cNvPr id="0" name=""/>
        <dsp:cNvSpPr/>
      </dsp:nvSpPr>
      <dsp:spPr>
        <a:xfrm rot="10800000">
          <a:off x="2482737" y="3629204"/>
          <a:ext cx="1241368" cy="907301"/>
        </a:xfrm>
        <a:prstGeom prst="trapezoid">
          <a:avLst>
            <a:gd name="adj" fmla="val 684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Distributed</a:t>
          </a:r>
          <a:r>
            <a:rPr lang="en-CA" sz="1600" kern="1200" noProof="0" dirty="0"/>
            <a:t> by AI; 1900 sold to breeders</a:t>
          </a:r>
        </a:p>
      </dsp:txBody>
      <dsp:txXfrm rot="-10800000">
        <a:off x="2482737" y="3629204"/>
        <a:ext cx="1241368" cy="907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ABE-0F97-4885-9999-2E77D3FECF7E}">
      <dsp:nvSpPr>
        <dsp:cNvPr id="0" name=""/>
        <dsp:cNvSpPr/>
      </dsp:nvSpPr>
      <dsp:spPr>
        <a:xfrm>
          <a:off x="740" y="0"/>
          <a:ext cx="870876" cy="30380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M1</a:t>
          </a:r>
        </a:p>
      </dsp:txBody>
      <dsp:txXfrm>
        <a:off x="740" y="0"/>
        <a:ext cx="794924" cy="303808"/>
      </dsp:txXfrm>
    </dsp:sp>
    <dsp:sp modelId="{6B72390F-48FE-45D3-9426-60E0B3045926}">
      <dsp:nvSpPr>
        <dsp:cNvPr id="0" name=""/>
        <dsp:cNvSpPr/>
      </dsp:nvSpPr>
      <dsp:spPr>
        <a:xfrm>
          <a:off x="697441" y="0"/>
          <a:ext cx="870876" cy="303808"/>
        </a:xfrm>
        <a:prstGeom prst="chevron">
          <a:avLst/>
        </a:prstGeom>
        <a:solidFill>
          <a:schemeClr val="accent5">
            <a:hueOff val="144164"/>
            <a:satOff val="-7273"/>
            <a:lumOff val="-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M2</a:t>
          </a:r>
        </a:p>
      </dsp:txBody>
      <dsp:txXfrm>
        <a:off x="849345" y="0"/>
        <a:ext cx="567068" cy="303808"/>
      </dsp:txXfrm>
    </dsp:sp>
    <dsp:sp modelId="{A5EEC1D8-887E-4F61-B9DA-EE700B6E9B1B}">
      <dsp:nvSpPr>
        <dsp:cNvPr id="0" name=""/>
        <dsp:cNvSpPr/>
      </dsp:nvSpPr>
      <dsp:spPr>
        <a:xfrm>
          <a:off x="1394142" y="0"/>
          <a:ext cx="870876" cy="303808"/>
        </a:xfrm>
        <a:prstGeom prst="chevron">
          <a:avLst/>
        </a:prstGeom>
        <a:solidFill>
          <a:schemeClr val="accent5">
            <a:hueOff val="288328"/>
            <a:satOff val="-14547"/>
            <a:lumOff val="-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M3</a:t>
          </a:r>
        </a:p>
      </dsp:txBody>
      <dsp:txXfrm>
        <a:off x="1546046" y="0"/>
        <a:ext cx="567068" cy="303808"/>
      </dsp:txXfrm>
    </dsp:sp>
    <dsp:sp modelId="{4D3E25CB-DE23-486D-BF1E-2DD91833BC2F}">
      <dsp:nvSpPr>
        <dsp:cNvPr id="0" name=""/>
        <dsp:cNvSpPr/>
      </dsp:nvSpPr>
      <dsp:spPr>
        <a:xfrm>
          <a:off x="2090844" y="0"/>
          <a:ext cx="870876" cy="303808"/>
        </a:xfrm>
        <a:prstGeom prst="chevron">
          <a:avLst/>
        </a:prstGeom>
        <a:solidFill>
          <a:schemeClr val="accent5">
            <a:hueOff val="432492"/>
            <a:satOff val="-21820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M4</a:t>
          </a:r>
        </a:p>
      </dsp:txBody>
      <dsp:txXfrm>
        <a:off x="2242748" y="0"/>
        <a:ext cx="567068" cy="303808"/>
      </dsp:txXfrm>
    </dsp:sp>
    <dsp:sp modelId="{7511D92B-BB24-43B0-9400-60DDA0869A79}">
      <dsp:nvSpPr>
        <dsp:cNvPr id="0" name=""/>
        <dsp:cNvSpPr/>
      </dsp:nvSpPr>
      <dsp:spPr>
        <a:xfrm>
          <a:off x="2787545" y="0"/>
          <a:ext cx="870876" cy="303808"/>
        </a:xfrm>
        <a:prstGeom prst="chevron">
          <a:avLst/>
        </a:prstGeom>
        <a:solidFill>
          <a:schemeClr val="accent5">
            <a:hueOff val="576656"/>
            <a:satOff val="-29093"/>
            <a:lumOff val="-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M5</a:t>
          </a:r>
        </a:p>
      </dsp:txBody>
      <dsp:txXfrm>
        <a:off x="2939449" y="0"/>
        <a:ext cx="567068" cy="303808"/>
      </dsp:txXfrm>
    </dsp:sp>
    <dsp:sp modelId="{02A11E67-7CC4-46DF-BC22-E45C13410703}">
      <dsp:nvSpPr>
        <dsp:cNvPr id="0" name=""/>
        <dsp:cNvSpPr/>
      </dsp:nvSpPr>
      <dsp:spPr>
        <a:xfrm>
          <a:off x="3484246" y="0"/>
          <a:ext cx="870876" cy="303808"/>
        </a:xfrm>
        <a:prstGeom prst="chevron">
          <a:avLst/>
        </a:prstGeom>
        <a:solidFill>
          <a:schemeClr val="accent5">
            <a:hueOff val="720820"/>
            <a:satOff val="-36367"/>
            <a:lumOff val="-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M6</a:t>
          </a:r>
        </a:p>
      </dsp:txBody>
      <dsp:txXfrm>
        <a:off x="3636150" y="0"/>
        <a:ext cx="567068" cy="303808"/>
      </dsp:txXfrm>
    </dsp:sp>
    <dsp:sp modelId="{E42EE4E0-E316-4705-A1D0-0EAE1D5043DF}">
      <dsp:nvSpPr>
        <dsp:cNvPr id="0" name=""/>
        <dsp:cNvSpPr/>
      </dsp:nvSpPr>
      <dsp:spPr>
        <a:xfrm>
          <a:off x="4180948" y="0"/>
          <a:ext cx="870876" cy="303808"/>
        </a:xfrm>
        <a:prstGeom prst="chevron">
          <a:avLst/>
        </a:prstGeom>
        <a:solidFill>
          <a:schemeClr val="accent5">
            <a:hueOff val="864984"/>
            <a:satOff val="-43640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MX</a:t>
          </a:r>
        </a:p>
      </dsp:txBody>
      <dsp:txXfrm>
        <a:off x="4332852" y="0"/>
        <a:ext cx="567068" cy="303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ABE-0F97-4885-9999-2E77D3FECF7E}">
      <dsp:nvSpPr>
        <dsp:cNvPr id="0" name=""/>
        <dsp:cNvSpPr/>
      </dsp:nvSpPr>
      <dsp:spPr>
        <a:xfrm>
          <a:off x="740" y="0"/>
          <a:ext cx="870876" cy="3038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740" y="0"/>
        <a:ext cx="794924" cy="303808"/>
      </dsp:txXfrm>
    </dsp:sp>
    <dsp:sp modelId="{6B72390F-48FE-45D3-9426-60E0B3045926}">
      <dsp:nvSpPr>
        <dsp:cNvPr id="0" name=""/>
        <dsp:cNvSpPr/>
      </dsp:nvSpPr>
      <dsp:spPr>
        <a:xfrm>
          <a:off x="697441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849345" y="0"/>
        <a:ext cx="567068" cy="303808"/>
      </dsp:txXfrm>
    </dsp:sp>
    <dsp:sp modelId="{A5EEC1D8-887E-4F61-B9DA-EE700B6E9B1B}">
      <dsp:nvSpPr>
        <dsp:cNvPr id="0" name=""/>
        <dsp:cNvSpPr/>
      </dsp:nvSpPr>
      <dsp:spPr>
        <a:xfrm>
          <a:off x="1394142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1546046" y="0"/>
        <a:ext cx="567068" cy="303808"/>
      </dsp:txXfrm>
    </dsp:sp>
    <dsp:sp modelId="{4D3E25CB-DE23-486D-BF1E-2DD91833BC2F}">
      <dsp:nvSpPr>
        <dsp:cNvPr id="0" name=""/>
        <dsp:cNvSpPr/>
      </dsp:nvSpPr>
      <dsp:spPr>
        <a:xfrm>
          <a:off x="2090844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2242748" y="0"/>
        <a:ext cx="567068" cy="303808"/>
      </dsp:txXfrm>
    </dsp:sp>
    <dsp:sp modelId="{7511D92B-BB24-43B0-9400-60DDA0869A79}">
      <dsp:nvSpPr>
        <dsp:cNvPr id="0" name=""/>
        <dsp:cNvSpPr/>
      </dsp:nvSpPr>
      <dsp:spPr>
        <a:xfrm>
          <a:off x="2787545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2939449" y="0"/>
        <a:ext cx="567068" cy="303808"/>
      </dsp:txXfrm>
    </dsp:sp>
    <dsp:sp modelId="{02A11E67-7CC4-46DF-BC22-E45C13410703}">
      <dsp:nvSpPr>
        <dsp:cNvPr id="0" name=""/>
        <dsp:cNvSpPr/>
      </dsp:nvSpPr>
      <dsp:spPr>
        <a:xfrm>
          <a:off x="3484246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3636150" y="0"/>
        <a:ext cx="567068" cy="303808"/>
      </dsp:txXfrm>
    </dsp:sp>
    <dsp:sp modelId="{E42EE4E0-E316-4705-A1D0-0EAE1D5043DF}">
      <dsp:nvSpPr>
        <dsp:cNvPr id="0" name=""/>
        <dsp:cNvSpPr/>
      </dsp:nvSpPr>
      <dsp:spPr>
        <a:xfrm>
          <a:off x="4180948" y="0"/>
          <a:ext cx="870876" cy="303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(X)</a:t>
          </a:r>
        </a:p>
      </dsp:txBody>
      <dsp:txXfrm>
        <a:off x="4332852" y="0"/>
        <a:ext cx="567068" cy="303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ABE-0F97-4885-9999-2E77D3FECF7E}">
      <dsp:nvSpPr>
        <dsp:cNvPr id="0" name=""/>
        <dsp:cNvSpPr/>
      </dsp:nvSpPr>
      <dsp:spPr>
        <a:xfrm>
          <a:off x="740" y="0"/>
          <a:ext cx="870876" cy="30380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740" y="0"/>
        <a:ext cx="794924" cy="303808"/>
      </dsp:txXfrm>
    </dsp:sp>
    <dsp:sp modelId="{6B72390F-48FE-45D3-9426-60E0B3045926}">
      <dsp:nvSpPr>
        <dsp:cNvPr id="0" name=""/>
        <dsp:cNvSpPr/>
      </dsp:nvSpPr>
      <dsp:spPr>
        <a:xfrm>
          <a:off x="697441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849345" y="0"/>
        <a:ext cx="567068" cy="303808"/>
      </dsp:txXfrm>
    </dsp:sp>
    <dsp:sp modelId="{A5EEC1D8-887E-4F61-B9DA-EE700B6E9B1B}">
      <dsp:nvSpPr>
        <dsp:cNvPr id="0" name=""/>
        <dsp:cNvSpPr/>
      </dsp:nvSpPr>
      <dsp:spPr>
        <a:xfrm>
          <a:off x="1394142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1546046" y="0"/>
        <a:ext cx="567068" cy="303808"/>
      </dsp:txXfrm>
    </dsp:sp>
    <dsp:sp modelId="{4D3E25CB-DE23-486D-BF1E-2DD91833BC2F}">
      <dsp:nvSpPr>
        <dsp:cNvPr id="0" name=""/>
        <dsp:cNvSpPr/>
      </dsp:nvSpPr>
      <dsp:spPr>
        <a:xfrm>
          <a:off x="2090844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X</a:t>
          </a:r>
        </a:p>
      </dsp:txBody>
      <dsp:txXfrm>
        <a:off x="2242748" y="0"/>
        <a:ext cx="567068" cy="303808"/>
      </dsp:txXfrm>
    </dsp:sp>
    <dsp:sp modelId="{7511D92B-BB24-43B0-9400-60DDA0869A79}">
      <dsp:nvSpPr>
        <dsp:cNvPr id="0" name=""/>
        <dsp:cNvSpPr/>
      </dsp:nvSpPr>
      <dsp:spPr>
        <a:xfrm>
          <a:off x="2787545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2939449" y="0"/>
        <a:ext cx="567068" cy="303808"/>
      </dsp:txXfrm>
    </dsp:sp>
    <dsp:sp modelId="{02A11E67-7CC4-46DF-BC22-E45C13410703}">
      <dsp:nvSpPr>
        <dsp:cNvPr id="0" name=""/>
        <dsp:cNvSpPr/>
      </dsp:nvSpPr>
      <dsp:spPr>
        <a:xfrm>
          <a:off x="3484246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3636150" y="0"/>
        <a:ext cx="567068" cy="303808"/>
      </dsp:txXfrm>
    </dsp:sp>
    <dsp:sp modelId="{E42EE4E0-E316-4705-A1D0-0EAE1D5043DF}">
      <dsp:nvSpPr>
        <dsp:cNvPr id="0" name=""/>
        <dsp:cNvSpPr/>
      </dsp:nvSpPr>
      <dsp:spPr>
        <a:xfrm>
          <a:off x="4180948" y="0"/>
          <a:ext cx="870876" cy="303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4332852" y="0"/>
        <a:ext cx="567068" cy="303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ABE-0F97-4885-9999-2E77D3FECF7E}">
      <dsp:nvSpPr>
        <dsp:cNvPr id="0" name=""/>
        <dsp:cNvSpPr/>
      </dsp:nvSpPr>
      <dsp:spPr>
        <a:xfrm>
          <a:off x="740" y="0"/>
          <a:ext cx="870876" cy="30380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740" y="0"/>
        <a:ext cx="794924" cy="303808"/>
      </dsp:txXfrm>
    </dsp:sp>
    <dsp:sp modelId="{6B72390F-48FE-45D3-9426-60E0B3045926}">
      <dsp:nvSpPr>
        <dsp:cNvPr id="0" name=""/>
        <dsp:cNvSpPr/>
      </dsp:nvSpPr>
      <dsp:spPr>
        <a:xfrm>
          <a:off x="697441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849345" y="0"/>
        <a:ext cx="567068" cy="303808"/>
      </dsp:txXfrm>
    </dsp:sp>
    <dsp:sp modelId="{A5EEC1D8-887E-4F61-B9DA-EE700B6E9B1B}">
      <dsp:nvSpPr>
        <dsp:cNvPr id="0" name=""/>
        <dsp:cNvSpPr/>
      </dsp:nvSpPr>
      <dsp:spPr>
        <a:xfrm>
          <a:off x="1394142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X</a:t>
          </a:r>
        </a:p>
      </dsp:txBody>
      <dsp:txXfrm>
        <a:off x="1546046" y="0"/>
        <a:ext cx="567068" cy="303808"/>
      </dsp:txXfrm>
    </dsp:sp>
    <dsp:sp modelId="{4D3E25CB-DE23-486D-BF1E-2DD91833BC2F}">
      <dsp:nvSpPr>
        <dsp:cNvPr id="0" name=""/>
        <dsp:cNvSpPr/>
      </dsp:nvSpPr>
      <dsp:spPr>
        <a:xfrm>
          <a:off x="2090844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2242748" y="0"/>
        <a:ext cx="567068" cy="303808"/>
      </dsp:txXfrm>
    </dsp:sp>
    <dsp:sp modelId="{7511D92B-BB24-43B0-9400-60DDA0869A79}">
      <dsp:nvSpPr>
        <dsp:cNvPr id="0" name=""/>
        <dsp:cNvSpPr/>
      </dsp:nvSpPr>
      <dsp:spPr>
        <a:xfrm>
          <a:off x="2787545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2939449" y="0"/>
        <a:ext cx="567068" cy="303808"/>
      </dsp:txXfrm>
    </dsp:sp>
    <dsp:sp modelId="{02A11E67-7CC4-46DF-BC22-E45C13410703}">
      <dsp:nvSpPr>
        <dsp:cNvPr id="0" name=""/>
        <dsp:cNvSpPr/>
      </dsp:nvSpPr>
      <dsp:spPr>
        <a:xfrm>
          <a:off x="3484246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3636150" y="0"/>
        <a:ext cx="567068" cy="303808"/>
      </dsp:txXfrm>
    </dsp:sp>
    <dsp:sp modelId="{E42EE4E0-E316-4705-A1D0-0EAE1D5043DF}">
      <dsp:nvSpPr>
        <dsp:cNvPr id="0" name=""/>
        <dsp:cNvSpPr/>
      </dsp:nvSpPr>
      <dsp:spPr>
        <a:xfrm>
          <a:off x="4180948" y="0"/>
          <a:ext cx="870876" cy="30380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4332852" y="0"/>
        <a:ext cx="567068" cy="30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28CB-F507-4128-8A0C-1CB4CFBF7C7D}" type="datetimeFigureOut">
              <a:rPr lang="fr-FR" smtClean="0"/>
              <a:t>26/11/2017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9644-DB8B-41E0-97B8-34D77A9DA2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3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1A89-D63E-47FA-9841-BEB04E3422E0}" type="datetimeFigureOut">
              <a:rPr lang="fr-FR" smtClean="0"/>
              <a:t>26/11/2017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EA2D-3B2F-4825-B2CB-8BE397BF1F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3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22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9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10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04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7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8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1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34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4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91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74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02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5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345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33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20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8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2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859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55E7E-1DCC-42FC-8A18-E52E14BCEA9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</p:spTree>
    <p:extLst>
      <p:ext uri="{BB962C8B-B14F-4D97-AF65-F5344CB8AC3E}">
        <p14:creationId xmlns:p14="http://schemas.microsoft.com/office/powerpoint/2010/main" val="1438807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68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CF45F-28F2-480D-9AE7-F821AAAD63D9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424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01EC0-1523-447E-B5BE-31EB679348F6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7700" cy="3343275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273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997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98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88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66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831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</p:spTree>
    <p:extLst>
      <p:ext uri="{BB962C8B-B14F-4D97-AF65-F5344CB8AC3E}">
        <p14:creationId xmlns:p14="http://schemas.microsoft.com/office/powerpoint/2010/main" val="359859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52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591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8374" indent="-287836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344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881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2419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117EA2-2DBA-41C0-BA17-914D59A5791D}" type="slidenum">
              <a:rPr lang="fr-FR" altLang="fr-FR" sz="1200" b="0"/>
              <a:pPr eaLnBrk="1" hangingPunct="1"/>
              <a:t>41</a:t>
            </a:fld>
            <a:endParaRPr lang="fr-FR" altLang="fr-FR" sz="1200" b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15950"/>
            <a:ext cx="4452938" cy="3338513"/>
          </a:xfrm>
          <a:ln w="12700" cap="flat">
            <a:solidFill>
              <a:schemeClr val="tx1"/>
            </a:solidFill>
          </a:ln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538136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87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95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46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83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69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06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2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3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7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5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3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CB851D6-EB3F-4918-854C-2FA1101C8DDB}" type="datetime1">
              <a:rPr lang="fr-FR" smtClean="0"/>
              <a:t>26/11/2017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773C-A880-4CC7-A148-126B00535091}" type="datetime1">
              <a:rPr lang="fr-FR" smtClean="0"/>
              <a:t>26/11/2017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A455-15FF-417D-B63B-48EF5792E28A}" type="datetime1">
              <a:rPr lang="fr-FR" smtClean="0"/>
              <a:t>26/11/2017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273-0848-4D97-A205-EDAF4BA9FA3F}" type="datetime1">
              <a:rPr lang="fr-FR" smtClean="0"/>
              <a:t>26/11/2017</a:t>
            </a:fld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AEDF838-0AD5-403A-985C-76065AE1C424}" type="datetime1">
              <a:rPr lang="fr-FR" smtClean="0"/>
              <a:t>26/11/2017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fr-BE"/>
              <a:t>Massey 13 et 14 mars 2017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79F2-FDE0-42E0-B144-6B93DB502B72}" type="datetime1">
              <a:rPr lang="fr-FR" smtClean="0"/>
              <a:t>26/11/2017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06-FCD1-4B33-866B-B7D9ADD62E83}" type="datetime1">
              <a:rPr lang="fr-FR" smtClean="0"/>
              <a:t>26/11/2017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6735-EEF7-4068-9B85-A12E7373851C}" type="datetime1">
              <a:rPr lang="fr-FR" smtClean="0"/>
              <a:t>26/11/2017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3AFF-C41A-484A-AFD0-DB58A8AFFA62}" type="datetime1">
              <a:rPr lang="fr-FR" smtClean="0"/>
              <a:t>26/11/2017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A36-C427-4D00-B23E-144C8A0441BE}" type="datetime1">
              <a:rPr lang="fr-FR" smtClean="0"/>
              <a:t>26/11/2017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F25-1129-45C6-B10F-EA4B8E30CEC3}" type="datetime1">
              <a:rPr lang="fr-FR" smtClean="0"/>
              <a:t>26/11/2017</a:t>
            </a:fld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/>
              <a:t>Massey 13 et 14 mars 2017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7C11D7-750C-4A16-B710-C5CA9FADFC9E}" type="datetime1">
              <a:rPr lang="fr-FR" smtClean="0"/>
              <a:t>26/11/2017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BE"/>
              <a:t>Massey 13 et 14 mars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omments" Target="../comments/comment3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omments" Target="../comments/comment5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omments" Target="../comments/comment6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omments" Target="../comments/comment10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omments" Target="../comments/comment11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4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31970"/>
            <a:ext cx="1292777" cy="13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69429" y="1316961"/>
            <a:ext cx="6336704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4400" dirty="0">
              <a:latin typeface="Britannic Bold" panose="020B0903060703020204" pitchFamily="34" charset="0"/>
            </a:endParaRPr>
          </a:p>
          <a:p>
            <a:pPr algn="ctr"/>
            <a:r>
              <a:rPr lang="en-CA" sz="4400" dirty="0">
                <a:latin typeface="Britannic Bold" panose="020B0903060703020204" pitchFamily="34" charset="0"/>
              </a:rPr>
              <a:t>Genetic improvement in the </a:t>
            </a:r>
            <a:r>
              <a:rPr lang="en-CA" sz="4400" dirty="0" err="1">
                <a:latin typeface="Britannic Bold" panose="020B0903060703020204" pitchFamily="34" charset="0"/>
              </a:rPr>
              <a:t>Lacaune</a:t>
            </a:r>
            <a:r>
              <a:rPr lang="en-CA" sz="4400" dirty="0">
                <a:latin typeface="Britannic Bold" panose="020B0903060703020204" pitchFamily="34" charset="0"/>
              </a:rPr>
              <a:t> milk breed</a:t>
            </a:r>
            <a:endParaRPr lang="fr-FR" sz="4400" dirty="0">
              <a:latin typeface="Britannic Bold" panose="020B09030607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0272" y="116632"/>
            <a:ext cx="2122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ritannic Bold" panose="020B0903060703020204" pitchFamily="34" charset="0"/>
              </a:rPr>
              <a:t>23</a:t>
            </a:r>
            <a:r>
              <a:rPr lang="fr-FR" baseline="30000" dirty="0">
                <a:solidFill>
                  <a:schemeClr val="bg1"/>
                </a:solidFill>
                <a:latin typeface="Britannic Bold" panose="020B0903060703020204" pitchFamily="34" charset="0"/>
              </a:rPr>
              <a:t>rd</a:t>
            </a:r>
            <a:r>
              <a:rPr lang="fr-FR" dirty="0">
                <a:solidFill>
                  <a:schemeClr val="bg1"/>
                </a:solidFill>
                <a:latin typeface="Britannic Bold" panose="020B0903060703020204" pitchFamily="34" charset="0"/>
              </a:rPr>
              <a:t> North American symposium on </a:t>
            </a:r>
            <a:r>
              <a:rPr lang="fr-FR" dirty="0" err="1">
                <a:solidFill>
                  <a:schemeClr val="bg1"/>
                </a:solidFill>
                <a:latin typeface="Britannic Bold" panose="020B0903060703020204" pitchFamily="34" charset="0"/>
              </a:rPr>
              <a:t>dairy</a:t>
            </a:r>
            <a:r>
              <a:rPr lang="fr-FR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ritannic Bold" panose="020B0903060703020204" pitchFamily="34" charset="0"/>
              </a:rPr>
              <a:t>sheep</a:t>
            </a:r>
            <a:r>
              <a:rPr lang="fr-FR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ritannic Bold" panose="020B0903060703020204" pitchFamily="34" charset="0"/>
              </a:rPr>
              <a:t>milk</a:t>
            </a:r>
            <a:r>
              <a:rPr lang="fr-FR" dirty="0">
                <a:solidFill>
                  <a:schemeClr val="bg1"/>
                </a:solidFill>
                <a:latin typeface="Britannic Bold" panose="020B0903060703020204" pitchFamily="34" charset="0"/>
              </a:rPr>
              <a:t> production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SINGLA Emma</a:t>
            </a:r>
          </a:p>
        </p:txBody>
      </p:sp>
    </p:spTree>
    <p:extLst>
      <p:ext uri="{BB962C8B-B14F-4D97-AF65-F5344CB8AC3E}">
        <p14:creationId xmlns:p14="http://schemas.microsoft.com/office/powerpoint/2010/main" val="417503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37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Methods in place for the selection schema operation </a:t>
            </a:r>
          </a:p>
          <a:p>
            <a:pPr algn="ctr"/>
            <a:r>
              <a:rPr lang="en-CA" dirty="0"/>
              <a:t>Two breeding centres for young rams 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430048712"/>
              </p:ext>
            </p:extLst>
          </p:nvPr>
        </p:nvGraphicFramePr>
        <p:xfrm>
          <a:off x="1047384" y="2016695"/>
          <a:ext cx="6206843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7" y="4376700"/>
            <a:ext cx="2700441" cy="17886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6B54FB-C69E-4C4B-86C3-FB61E93918E3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58C8A-D5D6-4192-A74B-62FC1FDC38D4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716DC-192B-4F79-B037-91502D190F41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02120-B3CE-41F6-B12B-45E240D1643C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50DFE-2483-4868-B38A-45EF9B671428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E8F2-C1FC-4C62-94E8-BF980397F9FF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A65997-232B-493A-BFF9-8EDB9B0DBEC4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0221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71688"/>
            <a:ext cx="8424936" cy="4597671"/>
          </a:xfrm>
        </p:spPr>
        <p:txBody>
          <a:bodyPr>
            <a:normAutofit/>
          </a:bodyPr>
          <a:lstStyle/>
          <a:p>
            <a:pPr algn="ctr"/>
            <a:endParaRPr lang="en-CA" dirty="0"/>
          </a:p>
          <a:p>
            <a:pPr algn="ctr"/>
            <a:r>
              <a:rPr lang="en-CA" sz="2800" dirty="0"/>
              <a:t>560 000 AIs in the </a:t>
            </a:r>
            <a:r>
              <a:rPr lang="en-CA" sz="2800" dirty="0" err="1"/>
              <a:t>Lacaune</a:t>
            </a:r>
            <a:r>
              <a:rPr lang="en-CA" sz="2800" dirty="0"/>
              <a:t> milk breed</a:t>
            </a:r>
          </a:p>
          <a:p>
            <a:pPr algn="ctr"/>
            <a:r>
              <a:rPr lang="en-CA" sz="1600" dirty="0"/>
              <a:t>400 000 inseminations annually with a genetic goal </a:t>
            </a:r>
          </a:p>
          <a:p>
            <a:pPr lvl="1" algn="ctr"/>
            <a:r>
              <a:rPr lang="en-CA" sz="1600" dirty="0"/>
              <a:t>1 000 rams favourably indexed in AI centres</a:t>
            </a:r>
          </a:p>
          <a:p>
            <a:pPr algn="ctr"/>
            <a:r>
              <a:rPr lang="en-CA" sz="2000" dirty="0"/>
              <a:t>Reference population </a:t>
            </a:r>
            <a:r>
              <a:rPr lang="en-CA" sz="2000" dirty="0">
                <a:solidFill>
                  <a:srgbClr val="FF0000"/>
                </a:solidFill>
              </a:rPr>
              <a:t>8 812 rams (in 2016)</a:t>
            </a:r>
          </a:p>
          <a:p>
            <a:pPr marL="0" indent="0" algn="ctr">
              <a:buNone/>
            </a:pP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 Genetic variability management</a:t>
            </a:r>
            <a:endParaRPr lang="en-CA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4443" y="406204"/>
            <a:ext cx="8799052" cy="15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Methods in place for the selection schema operation </a:t>
            </a:r>
          </a:p>
          <a:p>
            <a:pPr algn="ctr"/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</a:rPr>
              <a:t>Two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</a:rPr>
              <a:t>insemination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</a:rPr>
              <a:t> centres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ED5FE-CBA4-411C-ADC2-CC076D61FD1D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0FE21-6D7D-4E60-80A6-EF59B7D5862B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7E57B-2C08-4684-8354-F41F444146D7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FBF4B-20F4-49EE-8373-FE0F7A73BED8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0580F1-7E1B-4D96-9F43-CF3873AE4900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8230E-16BB-44E1-854F-FC3CDAD5D11D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66359-707B-447C-906E-EFE048C85907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0221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5088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As of 1955, development of milk recording tools: </a:t>
            </a:r>
          </a:p>
          <a:p>
            <a:pPr algn="ctr"/>
            <a:endParaRPr lang="en-CA" sz="2800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Adapted to the ovine species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Reasonable cost 	</a:t>
            </a:r>
          </a:p>
        </p:txBody>
      </p:sp>
      <p:pic>
        <p:nvPicPr>
          <p:cNvPr id="29698" name="Picture 2" descr="T:\COMMUN\Photos\Lait\sélection de photos lait\contrôle laitier ref UN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2" y="4882987"/>
            <a:ext cx="2558924" cy="186838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36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Methods in place for the selection schema operation </a:t>
            </a:r>
          </a:p>
          <a:p>
            <a:pPr algn="ctr"/>
            <a:r>
              <a:rPr lang="en-CA" sz="3200" b="1" dirty="0">
                <a:solidFill>
                  <a:schemeClr val="accent4">
                    <a:lumMod val="50000"/>
                  </a:schemeClr>
                </a:solidFill>
              </a:rPr>
              <a:t>Milk recording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6729" r="45173" b="26411"/>
          <a:stretch/>
        </p:blipFill>
        <p:spPr bwMode="auto">
          <a:xfrm rot="5400000">
            <a:off x="36346" y="5024027"/>
            <a:ext cx="1851406" cy="16032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70560"/>
            <a:ext cx="2507742" cy="18808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0619F-9983-4F49-BE74-B8BF2C38032C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71FAE-D9D6-4E5C-85D8-5FEC10D7081A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2887F-5BB6-4437-90FF-6051C2130FA8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2CEB3-6D52-4BF2-814B-699CB3CD44EC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3C29E7-18D4-4CF0-87D9-79B18E661FC4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4E04C-1A0C-4BF4-A1D6-EF5D5779520F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E70F3-8D6D-4A2D-B5B1-0D7FF8A7C9BA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2508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Methods in place for the selection schema operation</a:t>
            </a:r>
          </a:p>
          <a:p>
            <a:r>
              <a:rPr lang="en-CA" sz="3200" dirty="0">
                <a:solidFill>
                  <a:schemeClr val="accent4">
                    <a:lumMod val="50000"/>
                  </a:schemeClr>
                </a:solidFill>
              </a:rPr>
              <a:t>Official </a:t>
            </a:r>
            <a:r>
              <a:rPr lang="en-CA" sz="3200" b="1" dirty="0">
                <a:solidFill>
                  <a:schemeClr val="accent4">
                    <a:lumMod val="50000"/>
                  </a:schemeClr>
                </a:solidFill>
              </a:rPr>
              <a:t>milk recording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539750" y="2132856"/>
            <a:ext cx="2376488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Nursing – 1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month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6238" y="2132856"/>
            <a:ext cx="5759450" cy="369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Exclusive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milking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– 2X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day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750" y="3284538"/>
            <a:ext cx="237648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Quantitative control </a:t>
            </a:r>
            <a:r>
              <a:rPr lang="fr-FR" dirty="0"/>
              <a:t>on all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41338" y="4292600"/>
            <a:ext cx="2376487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Qualitative control </a:t>
            </a:r>
          </a:p>
          <a:p>
            <a:pPr algn="ctr">
              <a:defRPr/>
            </a:pPr>
            <a:r>
              <a:rPr lang="fr-FR" dirty="0"/>
              <a:t>Fat + </a:t>
            </a:r>
            <a:r>
              <a:rPr lang="fr-FR" dirty="0" err="1"/>
              <a:t>Protein</a:t>
            </a:r>
            <a:r>
              <a:rPr lang="fr-FR" dirty="0"/>
              <a:t> +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b="1" dirty="0"/>
              <a:t>on </a:t>
            </a:r>
            <a:r>
              <a:rPr lang="fr-FR" b="1" dirty="0" err="1"/>
              <a:t>two</a:t>
            </a:r>
            <a:r>
              <a:rPr lang="fr-FR" b="1" dirty="0"/>
              <a:t> first lactations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16013" y="6308725"/>
            <a:ext cx="7343775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Result</a:t>
            </a:r>
            <a:r>
              <a:rPr lang="fr-FR" dirty="0"/>
              <a:t>: Lactation </a:t>
            </a:r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, and </a:t>
            </a:r>
            <a:r>
              <a:rPr lang="fr-FR" dirty="0" err="1"/>
              <a:t>sheep</a:t>
            </a:r>
            <a:r>
              <a:rPr lang="fr-FR" dirty="0"/>
              <a:t> and ram </a:t>
            </a:r>
            <a:r>
              <a:rPr lang="fr-FR" dirty="0" err="1"/>
              <a:t>genetic</a:t>
            </a:r>
            <a:r>
              <a:rPr lang="fr-FR" dirty="0"/>
              <a:t> index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39750" y="5661025"/>
            <a:ext cx="2376488" cy="3698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Udder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Teat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score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98909973"/>
              </p:ext>
            </p:extLst>
          </p:nvPr>
        </p:nvGraphicFramePr>
        <p:xfrm>
          <a:off x="3047827" y="2708920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me 31"/>
          <p:cNvGraphicFramePr/>
          <p:nvPr>
            <p:extLst>
              <p:ext uri="{D42A27DB-BD31-4B8C-83A1-F6EECF244321}">
                <p14:modId xmlns:p14="http://schemas.microsoft.com/office/powerpoint/2010/main" val="3414506334"/>
              </p:ext>
            </p:extLst>
          </p:nvPr>
        </p:nvGraphicFramePr>
        <p:xfrm>
          <a:off x="3047827" y="3455799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283029448"/>
              </p:ext>
            </p:extLst>
          </p:nvPr>
        </p:nvGraphicFramePr>
        <p:xfrm>
          <a:off x="3059832" y="4581128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3590375125"/>
              </p:ext>
            </p:extLst>
          </p:nvPr>
        </p:nvGraphicFramePr>
        <p:xfrm>
          <a:off x="3059832" y="5694065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544" y="2996952"/>
            <a:ext cx="136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accent2">
                    <a:lumMod val="75000"/>
                  </a:schemeClr>
                </a:solidFill>
              </a:rPr>
              <a:t>As of 1965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32478" y="4005064"/>
            <a:ext cx="136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accent3">
                    <a:lumMod val="75000"/>
                  </a:schemeClr>
                </a:solidFill>
              </a:rPr>
              <a:t>In 1985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0075" y="3830935"/>
            <a:ext cx="579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/>
              <a:t>1 </a:t>
            </a:r>
            <a:r>
              <a:rPr lang="fr-FR" sz="1400" dirty="0" err="1"/>
              <a:t>monthly</a:t>
            </a:r>
            <a:r>
              <a:rPr lang="fr-FR" sz="1400" dirty="0"/>
              <a:t> control on 1 </a:t>
            </a:r>
            <a:r>
              <a:rPr lang="fr-FR" sz="1400" dirty="0" err="1"/>
              <a:t>daily</a:t>
            </a:r>
            <a:r>
              <a:rPr lang="fr-FR" sz="1400" dirty="0"/>
              <a:t> </a:t>
            </a:r>
            <a:r>
              <a:rPr lang="fr-FR" sz="1400" dirty="0" err="1"/>
              <a:t>milking</a:t>
            </a:r>
            <a:r>
              <a:rPr lang="fr-FR" sz="1400" dirty="0"/>
              <a:t> + </a:t>
            </a:r>
            <a:r>
              <a:rPr lang="fr-FR" sz="1400" dirty="0" err="1"/>
              <a:t>milk</a:t>
            </a:r>
            <a:r>
              <a:rPr lang="fr-FR" sz="1400" dirty="0"/>
              <a:t> tank </a:t>
            </a:r>
            <a:r>
              <a:rPr lang="fr-FR" sz="1400" dirty="0" err="1"/>
              <a:t>from</a:t>
            </a:r>
            <a:r>
              <a:rPr lang="fr-FR" sz="1400" dirty="0"/>
              <a:t> 2 </a:t>
            </a:r>
            <a:r>
              <a:rPr lang="fr-FR" sz="1400" dirty="0" err="1"/>
              <a:t>milkings</a:t>
            </a:r>
            <a:endParaRPr lang="fr-FR" sz="1400" dirty="0"/>
          </a:p>
          <a:p>
            <a:r>
              <a:rPr lang="fr-FR" sz="1400" i="1" dirty="0"/>
              <a:t>2 to 3% </a:t>
            </a:r>
            <a:r>
              <a:rPr lang="fr-FR" sz="1400" i="1" dirty="0" err="1"/>
              <a:t>precision</a:t>
            </a:r>
            <a:r>
              <a:rPr lang="fr-FR" sz="1400" i="1" dirty="0"/>
              <a:t> </a:t>
            </a:r>
            <a:r>
              <a:rPr lang="fr-FR" sz="1400" i="1" dirty="0" err="1"/>
              <a:t>loss</a:t>
            </a:r>
            <a:r>
              <a:rPr lang="fr-FR" sz="1400" i="1" dirty="0"/>
              <a:t> vs. a </a:t>
            </a:r>
            <a:r>
              <a:rPr lang="fr-FR" sz="1400" i="1" dirty="0" err="1"/>
              <a:t>sample</a:t>
            </a:r>
            <a:r>
              <a:rPr lang="fr-FR" sz="1400" i="1" dirty="0"/>
              <a:t> over 2 </a:t>
            </a:r>
            <a:r>
              <a:rPr lang="fr-FR" sz="1400" i="1" dirty="0" err="1"/>
              <a:t>milkings</a:t>
            </a:r>
            <a:r>
              <a:rPr lang="fr-FR" sz="1400" i="1" dirty="0"/>
              <a:t>/</a:t>
            </a:r>
            <a:r>
              <a:rPr lang="fr-FR" sz="1400" i="1" dirty="0" err="1"/>
              <a:t>genetic</a:t>
            </a:r>
            <a:r>
              <a:rPr lang="fr-FR" sz="1400" i="1" dirty="0"/>
              <a:t> </a:t>
            </a:r>
            <a:r>
              <a:rPr lang="fr-FR" sz="1400" i="1" dirty="0" err="1"/>
              <a:t>correlation</a:t>
            </a:r>
            <a:r>
              <a:rPr lang="fr-FR" sz="1400" i="1" dirty="0"/>
              <a:t>: 0.99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3078086" y="4941168"/>
            <a:ext cx="568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/>
              <a:buChar char="è"/>
            </a:pPr>
            <a:r>
              <a:rPr lang="fr-FR" sz="1400" dirty="0"/>
              <a:t> Collection </a:t>
            </a:r>
            <a:r>
              <a:rPr lang="fr-FR" sz="1400" dirty="0" err="1"/>
              <a:t>from</a:t>
            </a:r>
            <a:r>
              <a:rPr lang="fr-FR" sz="1400" dirty="0"/>
              <a:t> 2 to 3 </a:t>
            </a:r>
            <a:r>
              <a:rPr lang="fr-FR" sz="1400" dirty="0" err="1"/>
              <a:t>samples</a:t>
            </a:r>
            <a:endParaRPr lang="fr-FR" sz="1400" dirty="0"/>
          </a:p>
          <a:p>
            <a:pPr algn="ctr"/>
            <a:r>
              <a:rPr lang="fr-FR" sz="1400" i="1" dirty="0"/>
              <a:t>Fat, </a:t>
            </a:r>
            <a:r>
              <a:rPr lang="fr-FR" sz="1400" i="1" dirty="0" err="1"/>
              <a:t>Protein</a:t>
            </a:r>
            <a:r>
              <a:rPr lang="fr-FR" sz="1400" i="1" dirty="0"/>
              <a:t>: 10 to 20% </a:t>
            </a:r>
            <a:r>
              <a:rPr lang="fr-FR" sz="1400" i="1" dirty="0" err="1"/>
              <a:t>precision</a:t>
            </a:r>
            <a:r>
              <a:rPr lang="fr-FR" sz="1400" i="1" dirty="0"/>
              <a:t> </a:t>
            </a:r>
            <a:r>
              <a:rPr lang="fr-FR" sz="1400" i="1" dirty="0" err="1"/>
              <a:t>loss</a:t>
            </a:r>
            <a:r>
              <a:rPr lang="fr-FR" sz="1400" i="1" dirty="0"/>
              <a:t>/</a:t>
            </a:r>
            <a:r>
              <a:rPr lang="fr-FR" sz="1400" i="1" dirty="0" err="1"/>
              <a:t>genetic</a:t>
            </a:r>
            <a:r>
              <a:rPr lang="fr-FR" sz="1400" i="1" dirty="0"/>
              <a:t> </a:t>
            </a:r>
            <a:r>
              <a:rPr lang="fr-FR" sz="1400" i="1" dirty="0" err="1"/>
              <a:t>correlation</a:t>
            </a:r>
            <a:r>
              <a:rPr lang="fr-FR" sz="1400" i="1" dirty="0"/>
              <a:t>: 0.96 to 0.99</a:t>
            </a:r>
          </a:p>
          <a:p>
            <a:pPr algn="ctr"/>
            <a:r>
              <a:rPr lang="fr-FR" sz="1400" i="1" dirty="0" err="1"/>
              <a:t>SCC</a:t>
            </a:r>
            <a:r>
              <a:rPr lang="fr-FR" sz="1400" i="1" dirty="0"/>
              <a:t>: 2 to 3% </a:t>
            </a:r>
            <a:r>
              <a:rPr lang="fr-FR" sz="1400" i="1" dirty="0" err="1"/>
              <a:t>precision</a:t>
            </a:r>
            <a:r>
              <a:rPr lang="fr-FR" sz="1400" i="1" dirty="0"/>
              <a:t> </a:t>
            </a:r>
            <a:r>
              <a:rPr lang="fr-FR" sz="1400" i="1" dirty="0" err="1"/>
              <a:t>loss</a:t>
            </a:r>
            <a:r>
              <a:rPr lang="fr-FR" sz="1400" i="1" dirty="0"/>
              <a:t>/</a:t>
            </a:r>
            <a:r>
              <a:rPr lang="fr-FR" sz="1400" i="1" dirty="0" err="1"/>
              <a:t>genetic</a:t>
            </a:r>
            <a:r>
              <a:rPr lang="fr-FR" sz="1400" i="1" dirty="0"/>
              <a:t> </a:t>
            </a:r>
            <a:r>
              <a:rPr lang="fr-FR" sz="1400" i="1" dirty="0" err="1"/>
              <a:t>correlation</a:t>
            </a:r>
            <a:r>
              <a:rPr lang="fr-FR" sz="1400" i="1" dirty="0"/>
              <a:t>: 0.98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33EA6-6747-40B6-BC66-888B6036D393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6F6D0-A222-4440-B25B-A1772A4E89EE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D1AA86-8AA3-4378-A04C-6796EF2D3E23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4B39E9-9B0B-4D9A-8552-EB08BCCF021A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E66A1E-F910-423A-9ECC-2DF9F006F34D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680A1A-8ACC-4835-BB53-62794D1E7EB0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72DAEB-8EF0-45CB-AACD-D68986973C01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0416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212" y="2564904"/>
            <a:ext cx="4797827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400" b="1" dirty="0" err="1"/>
              <a:t>Done</a:t>
            </a:r>
            <a:r>
              <a:rPr lang="fr-FR" sz="2400" b="1" dirty="0"/>
              <a:t> in user </a:t>
            </a:r>
            <a:r>
              <a:rPr lang="fr-FR" sz="2400" b="1" dirty="0" err="1"/>
              <a:t>husbandries</a:t>
            </a:r>
            <a:endParaRPr lang="fr-FR" sz="2400" b="1" dirty="0"/>
          </a:p>
          <a:p>
            <a:pPr lvl="1" algn="ctr"/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milk</a:t>
            </a:r>
            <a:r>
              <a:rPr lang="fr-FR" sz="2400" dirty="0"/>
              <a:t> </a:t>
            </a:r>
            <a:r>
              <a:rPr lang="fr-FR" sz="2400" dirty="0" err="1"/>
              <a:t>quantity</a:t>
            </a:r>
            <a:endParaRPr lang="fr-FR" sz="2000" dirty="0"/>
          </a:p>
          <a:p>
            <a:pPr marL="457200" lvl="1" indent="0" algn="ctr">
              <a:buNone/>
            </a:pP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Methods in place for the selection schema operation</a:t>
            </a:r>
          </a:p>
          <a:p>
            <a:pPr algn="ctr"/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</a:rPr>
              <a:t>Simplified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sz="3200" b="1" dirty="0">
                <a:solidFill>
                  <a:schemeClr val="accent4">
                    <a:lumMod val="50000"/>
                  </a:schemeClr>
                </a:solidFill>
              </a:rPr>
              <a:t>milk recording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4" name="Rectangle à coins arrondis 3"/>
          <p:cNvSpPr/>
          <p:nvPr/>
        </p:nvSpPr>
        <p:spPr>
          <a:xfrm>
            <a:off x="467544" y="4653136"/>
            <a:ext cx="25202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 to 4 </a:t>
            </a:r>
            <a:r>
              <a:rPr lang="fr-FR" dirty="0" err="1">
                <a:solidFill>
                  <a:schemeClr val="tx1"/>
                </a:solidFill>
              </a:rPr>
              <a:t>milk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quantity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controls</a:t>
            </a:r>
            <a:r>
              <a:rPr lang="fr-FR" dirty="0">
                <a:solidFill>
                  <a:schemeClr val="tx1"/>
                </a:solidFill>
              </a:rPr>
              <a:t> per </a:t>
            </a:r>
            <a:r>
              <a:rPr lang="fr-FR" dirty="0" err="1">
                <a:solidFill>
                  <a:schemeClr val="tx1"/>
                </a:solidFill>
              </a:rPr>
              <a:t>husbandry</a:t>
            </a:r>
            <a:r>
              <a:rPr lang="fr-FR" dirty="0">
                <a:solidFill>
                  <a:schemeClr val="tx1"/>
                </a:solidFill>
              </a:rPr>
              <a:t> per </a:t>
            </a:r>
            <a:r>
              <a:rPr lang="fr-FR" dirty="0" err="1">
                <a:solidFill>
                  <a:schemeClr val="tx1"/>
                </a:solidFill>
              </a:rPr>
              <a:t>year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826177" y="4653136"/>
            <a:ext cx="439248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Goal: </a:t>
            </a:r>
            <a:r>
              <a:rPr lang="fr-FR" dirty="0" err="1"/>
              <a:t>Categorize</a:t>
            </a:r>
            <a:r>
              <a:rPr lang="fr-FR" dirty="0"/>
              <a:t> </a:t>
            </a:r>
            <a:r>
              <a:rPr lang="fr-FR" dirty="0" err="1"/>
              <a:t>sheep</a:t>
            </a:r>
            <a:r>
              <a:rPr lang="fr-FR" dirty="0"/>
              <a:t> by intra </a:t>
            </a:r>
            <a:r>
              <a:rPr lang="fr-FR" dirty="0" err="1"/>
              <a:t>herd</a:t>
            </a:r>
            <a:r>
              <a:rPr lang="fr-FR" dirty="0"/>
              <a:t> groups to </a:t>
            </a:r>
            <a:r>
              <a:rPr lang="fr-FR" b="1" dirty="0"/>
              <a:t>manage turnover and </a:t>
            </a:r>
            <a:r>
              <a:rPr lang="fr-FR" b="1" dirty="0" err="1"/>
              <a:t>culling</a:t>
            </a:r>
            <a:r>
              <a:rPr lang="fr-FR" b="1" dirty="0"/>
              <a:t>.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5" name="Flèche droite à entaille 4"/>
          <p:cNvSpPr/>
          <p:nvPr/>
        </p:nvSpPr>
        <p:spPr>
          <a:xfrm>
            <a:off x="3132361" y="5301208"/>
            <a:ext cx="575543" cy="36004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2838315" cy="21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0A11F3-9A91-4792-BEDE-2CD6855BDAF8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8AB782-700E-4A15-93BC-4E17DFE49108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14ECC-7756-47D8-A736-EF12BD1633AF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58F9C-C3C9-4A21-A8E1-F0040368A797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5C3E9-F662-48B7-9947-DBAB6E85E00A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91D036-A1E8-48CB-B357-F8EFF674C3FD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94F02E-9944-4940-B230-181628F24629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112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20796" y="2071426"/>
            <a:ext cx="4996302" cy="1590288"/>
            <a:chOff x="343221" y="1484784"/>
            <a:chExt cx="4670911" cy="1572375"/>
          </a:xfrm>
        </p:grpSpPr>
        <p:sp>
          <p:nvSpPr>
            <p:cNvPr id="4" name="ZoneTexte 3"/>
            <p:cNvSpPr txBox="1"/>
            <p:nvPr/>
          </p:nvSpPr>
          <p:spPr>
            <a:xfrm>
              <a:off x="343221" y="1484784"/>
              <a:ext cx="4264071" cy="456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u="sng" dirty="0" err="1"/>
                <a:t>Representative</a:t>
              </a:r>
              <a:r>
                <a:rPr lang="fr-FR" sz="2400" u="sng" dirty="0"/>
                <a:t> </a:t>
              </a:r>
              <a:r>
                <a:rPr lang="fr-FR" sz="2400" u="sng" dirty="0" err="1"/>
                <a:t>husbandry</a:t>
              </a:r>
              <a:r>
                <a:rPr lang="fr-FR" sz="2400" u="sng" dirty="0"/>
                <a:t> </a:t>
              </a:r>
              <a:r>
                <a:rPr lang="fr-FR" sz="2400" u="sng" dirty="0" err="1"/>
                <a:t>systems</a:t>
              </a:r>
              <a:endParaRPr lang="fr-FR" sz="2400" b="1" u="sng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04993" y="1988840"/>
              <a:ext cx="4509139" cy="1068319"/>
              <a:chOff x="360977" y="1988840"/>
              <a:chExt cx="4509139" cy="1068319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64111" y="1988840"/>
                <a:ext cx="4506005" cy="39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Production and </a:t>
                </a:r>
                <a:r>
                  <a:rPr lang="fr-FR" sz="2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efficiency</a:t>
                </a:r>
                <a:r>
                  <a:rPr lang="fr-FR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characteristics</a:t>
                </a:r>
                <a:endParaRPr lang="fr-FR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60977" y="2661556"/>
                <a:ext cx="2111056" cy="39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20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Functional</a:t>
                </a:r>
                <a:r>
                  <a:rPr lang="fr-FR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 traits</a:t>
                </a:r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213124" y="4437112"/>
            <a:ext cx="4614906" cy="961366"/>
            <a:chOff x="343221" y="1484784"/>
            <a:chExt cx="6720571" cy="529355"/>
          </a:xfrm>
        </p:grpSpPr>
        <p:sp>
          <p:nvSpPr>
            <p:cNvPr id="20" name="ZoneTexte 19"/>
            <p:cNvSpPr txBox="1"/>
            <p:nvPr/>
          </p:nvSpPr>
          <p:spPr>
            <a:xfrm>
              <a:off x="343221" y="1484784"/>
              <a:ext cx="6441534" cy="25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u="sng" dirty="0"/>
                <a:t>Innovative</a:t>
              </a:r>
              <a:r>
                <a:rPr lang="fr-FR" sz="2400" u="sng" dirty="0"/>
                <a:t> </a:t>
              </a:r>
              <a:r>
                <a:rPr lang="fr-FR" sz="2400" u="sng" dirty="0" err="1"/>
                <a:t>breeding</a:t>
              </a:r>
              <a:r>
                <a:rPr lang="fr-FR" sz="2400" u="sng" dirty="0"/>
                <a:t> </a:t>
              </a:r>
              <a:r>
                <a:rPr lang="fr-FR" sz="2400" u="sng" dirty="0" err="1"/>
                <a:t>systems</a:t>
              </a:r>
              <a:endParaRPr lang="fr-FR" sz="2400" b="1" u="sng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18472" y="1793827"/>
              <a:ext cx="6545320" cy="22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fr-FR" sz="2000" b="1" dirty="0" err="1">
                  <a:solidFill>
                    <a:schemeClr val="accent3">
                      <a:lumMod val="75000"/>
                    </a:schemeClr>
                  </a:solidFill>
                </a:rPr>
                <a:t>Anticipate</a:t>
              </a:r>
              <a:r>
                <a:rPr lang="fr-FR" sz="20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2000" b="1" dirty="0" err="1">
                  <a:solidFill>
                    <a:schemeClr val="accent3">
                      <a:lumMod val="75000"/>
                    </a:schemeClr>
                  </a:solidFill>
                </a:rPr>
                <a:t>tomorrow’s</a:t>
              </a:r>
              <a:r>
                <a:rPr lang="fr-FR" sz="20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2000" b="1" dirty="0" err="1">
                  <a:solidFill>
                    <a:schemeClr val="accent3">
                      <a:lumMod val="75000"/>
                    </a:schemeClr>
                  </a:solidFill>
                </a:rPr>
                <a:t>characteristics</a:t>
              </a:r>
              <a:endParaRPr lang="fr-FR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Selection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Interest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in the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experimental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units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b="1" i="1" dirty="0">
                <a:solidFill>
                  <a:schemeClr val="accent4">
                    <a:lumMod val="50000"/>
                  </a:schemeClr>
                </a:solidFill>
              </a:rPr>
              <a:t>INRA La </a:t>
            </a:r>
            <a:r>
              <a:rPr lang="fr-FR" b="1" i="1" dirty="0" err="1">
                <a:solidFill>
                  <a:schemeClr val="accent4">
                    <a:lumMod val="50000"/>
                  </a:schemeClr>
                </a:solidFill>
              </a:rPr>
              <a:t>Fage</a:t>
            </a:r>
            <a:endParaRPr lang="fr-FR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27032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5330592" y="2302258"/>
            <a:ext cx="2664296" cy="959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/>
              <a:t>Milk </a:t>
            </a:r>
            <a:r>
              <a:rPr lang="fr-FR" sz="1600" i="1" dirty="0" err="1"/>
              <a:t>quantity</a:t>
            </a:r>
            <a:endParaRPr lang="fr-FR" sz="1600" i="1" dirty="0"/>
          </a:p>
          <a:p>
            <a:pPr algn="ctr"/>
            <a:r>
              <a:rPr lang="fr-FR" sz="1600" i="1" dirty="0" err="1"/>
              <a:t>Useful</a:t>
            </a:r>
            <a:r>
              <a:rPr lang="fr-FR" sz="1600" i="1" dirty="0"/>
              <a:t> </a:t>
            </a:r>
            <a:r>
              <a:rPr lang="fr-FR" sz="1600" i="1" dirty="0" err="1"/>
              <a:t>matter</a:t>
            </a:r>
            <a:r>
              <a:rPr lang="fr-FR" sz="1600" i="1" dirty="0"/>
              <a:t> content</a:t>
            </a:r>
          </a:p>
          <a:p>
            <a:pPr algn="ctr"/>
            <a:r>
              <a:rPr lang="fr-FR" sz="1600" i="1" dirty="0" err="1"/>
              <a:t>Dietary</a:t>
            </a:r>
            <a:r>
              <a:rPr lang="fr-FR" sz="1600" i="1" dirty="0"/>
              <a:t> </a:t>
            </a:r>
            <a:r>
              <a:rPr lang="fr-FR" sz="1600" i="1" dirty="0" err="1"/>
              <a:t>efficiency</a:t>
            </a:r>
            <a:r>
              <a:rPr lang="fr-FR" sz="1600" i="1" dirty="0"/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66157" y="3461525"/>
            <a:ext cx="4128731" cy="8398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err="1"/>
              <a:t>Teat</a:t>
            </a:r>
            <a:r>
              <a:rPr lang="fr-FR" sz="1600" i="1" dirty="0"/>
              <a:t>/</a:t>
            </a:r>
            <a:r>
              <a:rPr lang="fr-FR" sz="1600" i="1" dirty="0" err="1"/>
              <a:t>Udder</a:t>
            </a:r>
            <a:r>
              <a:rPr lang="fr-FR" sz="1600" i="1" dirty="0"/>
              <a:t> </a:t>
            </a:r>
            <a:r>
              <a:rPr lang="fr-FR" sz="1600" i="1" dirty="0" err="1"/>
              <a:t>health</a:t>
            </a:r>
            <a:r>
              <a:rPr lang="fr-FR" sz="1600" i="1" dirty="0"/>
              <a:t> and </a:t>
            </a:r>
            <a:r>
              <a:rPr lang="fr-FR" sz="1600" i="1" dirty="0" err="1"/>
              <a:t>morphology</a:t>
            </a:r>
            <a:endParaRPr lang="fr-FR" sz="1600" i="1" dirty="0"/>
          </a:p>
          <a:p>
            <a:pPr algn="ctr"/>
            <a:r>
              <a:rPr lang="fr-FR" sz="1600" i="1" dirty="0"/>
              <a:t>Resistance to </a:t>
            </a:r>
            <a:r>
              <a:rPr lang="fr-FR" sz="1600" i="1" dirty="0" err="1"/>
              <a:t>disease</a:t>
            </a:r>
            <a:r>
              <a:rPr lang="fr-FR" sz="1600" i="1" dirty="0"/>
              <a:t> and </a:t>
            </a:r>
            <a:r>
              <a:rPr lang="fr-FR" sz="1600" i="1" dirty="0" err="1"/>
              <a:t>paratism</a:t>
            </a:r>
            <a:endParaRPr lang="fr-FR" sz="1600" i="1" dirty="0"/>
          </a:p>
          <a:p>
            <a:pPr algn="ctr"/>
            <a:r>
              <a:rPr lang="fr-FR" sz="1600" i="1" dirty="0" err="1"/>
              <a:t>Longevity</a:t>
            </a:r>
            <a:r>
              <a:rPr lang="fr-FR" sz="1600" i="1" dirty="0"/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0152" y="5504981"/>
            <a:ext cx="6624736" cy="11278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/>
              <a:t>Once-a-</a:t>
            </a:r>
            <a:r>
              <a:rPr lang="fr-FR" sz="1600" i="1" dirty="0" err="1"/>
              <a:t>day</a:t>
            </a:r>
            <a:r>
              <a:rPr lang="fr-FR" sz="1600" i="1" dirty="0"/>
              <a:t> </a:t>
            </a:r>
            <a:r>
              <a:rPr lang="fr-FR" sz="1600" i="1" dirty="0" err="1"/>
              <a:t>milking</a:t>
            </a:r>
            <a:endParaRPr lang="fr-FR" sz="1600" i="1" dirty="0"/>
          </a:p>
          <a:p>
            <a:pPr algn="ctr"/>
            <a:r>
              <a:rPr lang="fr-FR" sz="1600" i="1" dirty="0"/>
              <a:t>Divergent </a:t>
            </a:r>
            <a:r>
              <a:rPr lang="fr-FR" sz="1600" i="1" dirty="0" err="1"/>
              <a:t>ligneages</a:t>
            </a:r>
            <a:r>
              <a:rPr lang="fr-FR" sz="1600" i="1" dirty="0"/>
              <a:t> (</a:t>
            </a:r>
            <a:r>
              <a:rPr lang="fr-FR" sz="1600" i="1" dirty="0" err="1"/>
              <a:t>genetic</a:t>
            </a:r>
            <a:r>
              <a:rPr lang="fr-FR" sz="1600" i="1" dirty="0"/>
              <a:t> </a:t>
            </a:r>
            <a:r>
              <a:rPr lang="fr-FR" sz="1600" i="1" dirty="0" err="1"/>
              <a:t>differences</a:t>
            </a:r>
            <a:r>
              <a:rPr lang="fr-FR" sz="1600" i="1" dirty="0"/>
              <a:t> </a:t>
            </a:r>
            <a:r>
              <a:rPr lang="fr-FR" sz="1600" i="1" dirty="0" err="1"/>
              <a:t>between</a:t>
            </a:r>
            <a:r>
              <a:rPr lang="fr-FR" sz="1600" i="1" dirty="0"/>
              <a:t> high and </a:t>
            </a:r>
            <a:r>
              <a:rPr lang="fr-FR" sz="1600" i="1" dirty="0" err="1"/>
              <a:t>low</a:t>
            </a:r>
            <a:r>
              <a:rPr lang="fr-FR" sz="1600" i="1" dirty="0"/>
              <a:t> </a:t>
            </a:r>
            <a:r>
              <a:rPr lang="fr-FR" sz="1600" i="1" dirty="0" err="1"/>
              <a:t>lineages</a:t>
            </a:r>
            <a:r>
              <a:rPr lang="fr-FR" sz="1600" i="1" dirty="0"/>
              <a:t> </a:t>
            </a:r>
            <a:r>
              <a:rPr lang="fr-FR" sz="1600" i="1" dirty="0" err="1"/>
              <a:t>other</a:t>
            </a:r>
            <a:r>
              <a:rPr lang="fr-FR" sz="1600" i="1" dirty="0"/>
              <a:t> </a:t>
            </a:r>
            <a:r>
              <a:rPr lang="fr-FR" sz="1600" i="1" dirty="0" err="1"/>
              <a:t>than</a:t>
            </a:r>
            <a:r>
              <a:rPr lang="fr-FR" sz="1600" i="1" dirty="0"/>
              <a:t> </a:t>
            </a:r>
            <a:r>
              <a:rPr lang="fr-FR" sz="1600" i="1" dirty="0" err="1"/>
              <a:t>those</a:t>
            </a:r>
            <a:r>
              <a:rPr lang="fr-FR" sz="1600" i="1" dirty="0"/>
              <a:t> </a:t>
            </a:r>
            <a:r>
              <a:rPr lang="fr-FR" sz="1600" i="1" dirty="0" err="1"/>
              <a:t>selected</a:t>
            </a:r>
            <a:r>
              <a:rPr lang="fr-FR" sz="1600" i="1" dirty="0"/>
              <a:t>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3BFE2-0AA1-46C8-86AA-7E0C7C5E1BD4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E389-9E83-4730-92E8-197ACCAF45EA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DAF743-1C2B-4CEF-B6C2-CE978333E9C1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AC2B6-F408-400D-BB59-2FA1F5AB7E04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2D2AE6-4031-4CFD-BDDD-F572A86BF5D3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F49468-1434-4751-B990-4AE61E42E60A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E7188C-F099-4DBE-9FF3-AB0BF54A77A7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8224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34123"/>
            <a:ext cx="87856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Three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pillars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genetic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improvement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</a:t>
            </a:r>
          </a:p>
          <a:p>
            <a:endParaRPr lang="fr-FR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Shared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objectives (</a:t>
            </a: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sectors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Performance </a:t>
            </a: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measures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Collective </a:t>
            </a: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organization</a:t>
            </a:r>
            <a:endParaRPr lang="fr-FR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endParaRPr lang="fr-FR" sz="3200" dirty="0">
              <a:latin typeface="+mj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457199"/>
            <a:ext cx="8799052" cy="347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Selection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program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61359-1B5D-43A4-B3C3-C9CD76B887E9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7537E-7023-45CD-8A46-4D23355AA29F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00FAC-88F1-488F-814A-7935395F40AF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DCBDE-6A93-4B10-812D-2B6B73F50C66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5CB1B1-AC81-4A21-B656-856CD66EEB58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D86CEB-9C42-48EB-8AE1-6CD5DFC05FE4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2AFD7C-D778-468F-B758-9B0A984A2706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68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23850" y="1531938"/>
            <a:ext cx="8588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b="1">
                <a:sym typeface="Wingdings" pitchFamily="2" charset="2"/>
              </a:rPr>
              <a:t>Pyramidal organization of the population (2016)</a:t>
            </a:r>
            <a:endParaRPr lang="en-CA" b="1"/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1763490" y="1981199"/>
            <a:ext cx="5411688" cy="3962401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2984178" y="41910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2984178" y="4191000"/>
            <a:ext cx="914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883570" y="2732727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1800" dirty="0">
              <a:solidFill>
                <a:srgbClr val="CC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b="1" dirty="0">
                <a:solidFill>
                  <a:srgbClr val="CC0099"/>
                </a:solidFill>
              </a:rPr>
              <a:t>Selectors</a:t>
            </a:r>
            <a:endParaRPr lang="en-CA" sz="1800" b="1" dirty="0">
              <a:solidFill>
                <a:srgbClr val="CC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1800" dirty="0">
                <a:solidFill>
                  <a:srgbClr val="CC0099"/>
                </a:solidFill>
              </a:rPr>
              <a:t>Official milk recording</a:t>
            </a:r>
            <a:endParaRPr lang="en-CA" sz="2200" dirty="0">
              <a:solidFill>
                <a:srgbClr val="CC0099"/>
              </a:solidFill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666871" y="4698673"/>
            <a:ext cx="280831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800" b="1" dirty="0">
                <a:solidFill>
                  <a:srgbClr val="009900"/>
                </a:solidFill>
              </a:rPr>
              <a:t>Users</a:t>
            </a:r>
          </a:p>
          <a:p>
            <a:pPr algn="ctr">
              <a:spcBef>
                <a:spcPct val="50000"/>
              </a:spcBef>
            </a:pPr>
            <a:r>
              <a:rPr lang="en-CA" sz="1800" dirty="0">
                <a:solidFill>
                  <a:srgbClr val="009900"/>
                </a:solidFill>
              </a:rPr>
              <a:t>Simplified milk recording and inventory tracking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170136" y="5018590"/>
            <a:ext cx="1541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0033CC"/>
                </a:solidFill>
              </a:rPr>
              <a:t>No technical monitoring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803578" y="2438400"/>
            <a:ext cx="29408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endParaRPr lang="en-CA" sz="2200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en-CA" sz="2200" dirty="0">
                <a:solidFill>
                  <a:srgbClr val="CC0099"/>
                </a:solidFill>
              </a:rPr>
              <a:t> 363 husbandries</a:t>
            </a:r>
          </a:p>
          <a:p>
            <a:pPr>
              <a:buFontTx/>
              <a:buChar char="-"/>
            </a:pPr>
            <a:r>
              <a:rPr lang="en-CA" sz="2200" dirty="0">
                <a:solidFill>
                  <a:srgbClr val="CC0099"/>
                </a:solidFill>
              </a:rPr>
              <a:t> 172 000 sheep</a:t>
            </a:r>
          </a:p>
          <a:p>
            <a:pPr>
              <a:buFontTx/>
              <a:buChar char="-"/>
            </a:pPr>
            <a:r>
              <a:rPr lang="en-CA" sz="2200" dirty="0">
                <a:solidFill>
                  <a:srgbClr val="CC0099"/>
                </a:solidFill>
              </a:rPr>
              <a:t> 23% of the population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475183" y="4529554"/>
            <a:ext cx="249459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en-CA" sz="2200" dirty="0">
                <a:solidFill>
                  <a:srgbClr val="009900"/>
                </a:solidFill>
              </a:rPr>
              <a:t> 1 179 husbandries </a:t>
            </a:r>
          </a:p>
          <a:p>
            <a:pPr>
              <a:buFontTx/>
              <a:buChar char="-"/>
            </a:pPr>
            <a:r>
              <a:rPr lang="en-CA" sz="2200" dirty="0">
                <a:solidFill>
                  <a:srgbClr val="009900"/>
                </a:solidFill>
              </a:rPr>
              <a:t> 508 000 sheep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23528" y="4437063"/>
            <a:ext cx="222368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en-CA" sz="2200" dirty="0">
                <a:solidFill>
                  <a:srgbClr val="0033CC"/>
                </a:solidFill>
              </a:rPr>
              <a:t> 300 husbandries</a:t>
            </a:r>
          </a:p>
          <a:p>
            <a:pPr>
              <a:buFontTx/>
              <a:buChar char="-"/>
            </a:pPr>
            <a:r>
              <a:rPr lang="en-CA" sz="2200" dirty="0">
                <a:solidFill>
                  <a:srgbClr val="0033CC"/>
                </a:solidFill>
              </a:rPr>
              <a:t> 110 000 sheep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-14443" y="6065754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 dirty="0"/>
              <a:t>Tracking and MR: 86% of sheep tracked, more than 90% of the milk from the Roquefort sector  - Distribution: 400 000 genetic AIs/year  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operating principle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17</a:t>
            </a:fld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1184A-71F4-4043-8393-CF3FBBCC06F3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723DCE-AE73-4744-BF6F-768DBF00F44A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07F92F-70B6-4092-8A02-F5D15A400C68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27BFF9-2C86-4F10-A4B8-6D1D5A729199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C3E545-444B-4A5B-9346-02D84B9EF886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03EBBE-3A90-43AE-86AF-308F0C660BB3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CC490E-048F-47AB-9756-E847FA9AD3CE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7241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dirty="0">
                <a:sym typeface="Wingdings" pitchFamily="2" charset="2"/>
              </a:rPr>
              <a:t>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Chronology of criteria taken into account in dairy selection</a:t>
            </a:r>
          </a:p>
          <a:p>
            <a:pPr algn="ctr">
              <a:spcBef>
                <a:spcPct val="50000"/>
              </a:spcBef>
            </a:pPr>
            <a:r>
              <a:rPr lang="en-CA" b="1" dirty="0">
                <a:solidFill>
                  <a:srgbClr val="C00000"/>
                </a:solidFill>
              </a:rPr>
              <a:t>Rationalize selection objectives over time</a:t>
            </a: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Genomic selection starting in 2015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history</a:t>
            </a:r>
            <a:endParaRPr lang="en-CA" sz="3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18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/>
              <a:t>1957</a:t>
            </a:r>
          </a:p>
          <a:p>
            <a:pPr algn="ctr"/>
            <a:r>
              <a:rPr lang="en-CA" sz="1600"/>
              <a:t>Milk quantity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79666" y="5600055"/>
            <a:ext cx="1762073" cy="12049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1985</a:t>
            </a:r>
          </a:p>
          <a:p>
            <a:pPr algn="ctr"/>
            <a:r>
              <a:rPr lang="en-CA" sz="1600" dirty="0"/>
              <a:t>Milk quality </a:t>
            </a:r>
          </a:p>
          <a:p>
            <a:pPr algn="ctr"/>
            <a:r>
              <a:rPr lang="en-CA" sz="1600" dirty="0"/>
              <a:t>Fat, protein, </a:t>
            </a:r>
            <a:r>
              <a:rPr lang="en-CA" sz="1600" dirty="0" err="1"/>
              <a:t>UDM</a:t>
            </a:r>
            <a:endParaRPr lang="en-CA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/>
              <a:t>1995</a:t>
            </a:r>
          </a:p>
          <a:p>
            <a:pPr algn="ctr"/>
            <a:r>
              <a:rPr lang="en-CA" sz="1600"/>
              <a:t>Resistance to scrapie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1999</a:t>
            </a:r>
          </a:p>
          <a:p>
            <a:pPr algn="ctr"/>
            <a:r>
              <a:rPr lang="en-CA" sz="1600" dirty="0"/>
              <a:t>Somatic cells SCC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2000</a:t>
            </a:r>
          </a:p>
          <a:p>
            <a:pPr algn="ctr"/>
            <a:r>
              <a:rPr lang="en-CA" sz="1600" dirty="0"/>
              <a:t>Udder morphology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2006</a:t>
            </a:r>
          </a:p>
          <a:p>
            <a:pPr algn="ctr"/>
            <a:r>
              <a:rPr lang="en-CA" sz="1600" dirty="0" err="1"/>
              <a:t>ISOL</a:t>
            </a:r>
            <a:endParaRPr lang="en-CA" sz="1600" dirty="0"/>
          </a:p>
          <a:p>
            <a:pPr algn="ctr"/>
            <a:r>
              <a:rPr lang="en-CA" sz="1600" dirty="0"/>
              <a:t>50% functional</a:t>
            </a:r>
          </a:p>
          <a:p>
            <a:pPr algn="ctr"/>
            <a:r>
              <a:rPr lang="en-CA" sz="1600" dirty="0"/>
              <a:t>50% production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A9320-6212-4DB5-BCC6-CDDCD8C71397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914B7D-7BD7-425B-A741-F9AAEA691985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F458E8-736F-4D00-BDB5-032A61C69D56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341253-CFA2-4DD3-8340-2FAE7EE52BF1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A3A938-285D-4361-BCA9-E732A1E58ED1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A8653E-D225-43C9-AF45-703D07A699C8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BB906-9DBD-45EB-A3F4-FEA2D2B496F3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347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Chronology of criteria taken into account in dairy selection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2400" b="1" dirty="0">
                <a:solidFill>
                  <a:srgbClr val="C00000"/>
                </a:solidFill>
              </a:rPr>
              <a:t>Rationalize selection objectives over time</a:t>
            </a: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Genomic selection starting in 2015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history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1957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quantity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479670" y="5600055"/>
            <a:ext cx="1762073" cy="949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1985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Fat, </a:t>
            </a:r>
            <a:r>
              <a:rPr lang="fr-FR" sz="1600" dirty="0" err="1"/>
              <a:t>protein</a:t>
            </a:r>
            <a:r>
              <a:rPr lang="fr-FR" sz="1600" dirty="0"/>
              <a:t>, </a:t>
            </a:r>
            <a:r>
              <a:rPr lang="fr-FR" sz="1600" dirty="0" err="1"/>
              <a:t>UDM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1995</a:t>
            </a:r>
          </a:p>
          <a:p>
            <a:pPr algn="ctr"/>
            <a:r>
              <a:rPr lang="fr-FR" sz="1600" dirty="0"/>
              <a:t>Resistance to scrapie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1999</a:t>
            </a:r>
          </a:p>
          <a:p>
            <a:pPr algn="ctr"/>
            <a:r>
              <a:rPr lang="fr-FR" sz="1600" dirty="0" err="1"/>
              <a:t>Somatic</a:t>
            </a:r>
            <a:r>
              <a:rPr lang="fr-FR" sz="1600" dirty="0"/>
              <a:t> </a:t>
            </a:r>
            <a:r>
              <a:rPr lang="fr-FR" sz="1600" dirty="0" err="1"/>
              <a:t>cells</a:t>
            </a:r>
            <a:r>
              <a:rPr lang="fr-FR" sz="1600" dirty="0"/>
              <a:t> </a:t>
            </a:r>
            <a:r>
              <a:rPr lang="fr-FR" sz="1600" dirty="0" err="1"/>
              <a:t>SCC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2000</a:t>
            </a:r>
          </a:p>
          <a:p>
            <a:pPr algn="ctr"/>
            <a:r>
              <a:rPr lang="en-CA" sz="1600" dirty="0"/>
              <a:t>Udder</a:t>
            </a:r>
            <a:r>
              <a:rPr lang="fr-FR" sz="1600" dirty="0"/>
              <a:t> </a:t>
            </a:r>
            <a:r>
              <a:rPr lang="fr-FR" sz="1600" dirty="0" err="1"/>
              <a:t>morphology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2006</a:t>
            </a:r>
          </a:p>
          <a:p>
            <a:pPr algn="ctr"/>
            <a:r>
              <a:rPr lang="en-CA" sz="1600" dirty="0" err="1"/>
              <a:t>ISOL</a:t>
            </a:r>
            <a:endParaRPr lang="en-CA" sz="1600" dirty="0"/>
          </a:p>
          <a:p>
            <a:pPr algn="ctr"/>
            <a:r>
              <a:rPr lang="en-CA" sz="1600" dirty="0"/>
              <a:t>50% functional</a:t>
            </a:r>
          </a:p>
          <a:p>
            <a:pPr algn="ctr"/>
            <a:r>
              <a:rPr lang="en-CA" sz="1600" dirty="0"/>
              <a:t>50% 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01F990-17FF-41B7-963D-62A3B80DF070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3E1EE-8AC0-4673-A8D5-AB45C254D3AF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A4DB32-0A1D-48A9-A21A-DE06C599D2B5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97C43-FE1D-4EFD-8702-19D71FB53704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A61A21-63A1-4AD4-B272-F75849C93F15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371A7E-1ED5-4588-B153-CBE038233C09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392038-4AF8-46E8-8C28-722F0B94CE29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864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5688632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Lacaune </a:t>
            </a:r>
            <a:r>
              <a:rPr lang="fr-FR" sz="2800" dirty="0" err="1"/>
              <a:t>breed</a:t>
            </a:r>
            <a:r>
              <a:rPr lang="fr-FR" sz="2800" dirty="0"/>
              <a:t> </a:t>
            </a:r>
            <a:r>
              <a:rPr lang="fr-FR" sz="2800" dirty="0" err="1"/>
              <a:t>history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Racial </a:t>
            </a:r>
            <a:r>
              <a:rPr lang="fr-FR" sz="2800" dirty="0" err="1"/>
              <a:t>organization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 err="1"/>
              <a:t>Selection</a:t>
            </a:r>
            <a:r>
              <a:rPr lang="fr-FR" sz="2800" dirty="0"/>
              <a:t> program</a:t>
            </a:r>
          </a:p>
          <a:p>
            <a:pPr algn="ctr"/>
            <a:r>
              <a:rPr lang="fr-FR" sz="2800" dirty="0" err="1"/>
              <a:t>Genetic</a:t>
            </a:r>
            <a:r>
              <a:rPr lang="fr-FR" sz="2800" dirty="0"/>
              <a:t> </a:t>
            </a:r>
            <a:r>
              <a:rPr lang="fr-FR" sz="2800" dirty="0" err="1"/>
              <a:t>evolutions</a:t>
            </a:r>
            <a:endParaRPr lang="fr-FR" sz="2800" dirty="0"/>
          </a:p>
          <a:p>
            <a:pPr algn="ctr"/>
            <a:r>
              <a:rPr lang="fr-FR" sz="2800" dirty="0" err="1"/>
              <a:t>Results</a:t>
            </a:r>
            <a:r>
              <a:rPr lang="fr-FR" sz="2800" dirty="0"/>
              <a:t> of the </a:t>
            </a:r>
            <a:r>
              <a:rPr lang="fr-FR" sz="2800" dirty="0" err="1"/>
              <a:t>sector-wide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distribution</a:t>
            </a:r>
          </a:p>
          <a:p>
            <a:pPr algn="ctr"/>
            <a:r>
              <a:rPr lang="fr-FR" sz="2800" dirty="0"/>
              <a:t>Future orientations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412776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accent5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05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03583" y="1493153"/>
            <a:ext cx="8400865" cy="52081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sz="2400" dirty="0" err="1">
                <a:cs typeface="Times New Roman" pitchFamily="18" charset="0"/>
              </a:rPr>
              <a:t>Lacaune</a:t>
            </a:r>
            <a:r>
              <a:rPr lang="en-CA" sz="2400" dirty="0">
                <a:cs typeface="Times New Roman" pitchFamily="18" charset="0"/>
              </a:rPr>
              <a:t> selector herds</a:t>
            </a:r>
          </a:p>
          <a:p>
            <a:pPr eaLnBrk="1" hangingPunct="1">
              <a:lnSpc>
                <a:spcPct val="90000"/>
              </a:lnSpc>
              <a:buFont typeface="Wingdings"/>
              <a:buChar char="ü"/>
            </a:pPr>
            <a:r>
              <a:rPr lang="en-CA" sz="2400" dirty="0">
                <a:cs typeface="Times New Roman" pitchFamily="18" charset="0"/>
              </a:rPr>
              <a:t>Brucellosis</a:t>
            </a:r>
          </a:p>
          <a:p>
            <a:pPr eaLnBrk="1" hangingPunct="1">
              <a:lnSpc>
                <a:spcPct val="90000"/>
              </a:lnSpc>
              <a:buFont typeface="Wingdings"/>
              <a:buChar char="ü"/>
            </a:pPr>
            <a:r>
              <a:rPr lang="en-CA" sz="2400" dirty="0" err="1">
                <a:cs typeface="Times New Roman" pitchFamily="18" charset="0"/>
              </a:rPr>
              <a:t>Maedi-visna</a:t>
            </a:r>
            <a:endParaRPr lang="en-CA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/>
              <a:buChar char="ü"/>
            </a:pPr>
            <a:r>
              <a:rPr lang="en-CA" sz="2400" dirty="0">
                <a:cs typeface="Times New Roman" pitchFamily="18" charset="0"/>
              </a:rPr>
              <a:t>Border disease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400" dirty="0">
                <a:cs typeface="Times New Roman" pitchFamily="18" charset="0"/>
              </a:rPr>
              <a:t>Scrapie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en-CA" sz="2400" dirty="0">
                <a:cs typeface="Times New Roman" pitchFamily="18" charset="0"/>
              </a:rPr>
              <a:t> </a:t>
            </a:r>
            <a:r>
              <a:rPr lang="en-CA" sz="2400" i="1" dirty="0">
                <a:cs typeface="Times New Roman" pitchFamily="18" charset="0"/>
              </a:rPr>
              <a:t>Programme national de </a:t>
            </a:r>
            <a:r>
              <a:rPr lang="en-CA" sz="2400" i="1" dirty="0" err="1">
                <a:cs typeface="Times New Roman" pitchFamily="18" charset="0"/>
              </a:rPr>
              <a:t>lutte</a:t>
            </a:r>
            <a:r>
              <a:rPr lang="en-CA" sz="2400" i="1" dirty="0">
                <a:cs typeface="Times New Roman" pitchFamily="18" charset="0"/>
              </a:rPr>
              <a:t> </a:t>
            </a:r>
            <a:r>
              <a:rPr lang="en-CA" sz="2400" i="1" dirty="0" err="1">
                <a:cs typeface="Times New Roman" pitchFamily="18" charset="0"/>
              </a:rPr>
              <a:t>contre</a:t>
            </a:r>
            <a:r>
              <a:rPr lang="en-CA" sz="2400" i="1" dirty="0">
                <a:cs typeface="Times New Roman" pitchFamily="18" charset="0"/>
              </a:rPr>
              <a:t> la </a:t>
            </a:r>
            <a:r>
              <a:rPr lang="en-CA" sz="2400" i="1" dirty="0" err="1">
                <a:cs typeface="Times New Roman" pitchFamily="18" charset="0"/>
              </a:rPr>
              <a:t>Tremblante</a:t>
            </a:r>
            <a:r>
              <a:rPr lang="en-CA" sz="2400" i="1" dirty="0"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en-CA" sz="2400" i="1" dirty="0">
                <a:cs typeface="Times New Roman" pitchFamily="18" charset="0"/>
              </a:rPr>
              <a:t>All rams registered </a:t>
            </a:r>
            <a:r>
              <a:rPr lang="en-CA" sz="2400" dirty="0" err="1">
                <a:cs typeface="Times New Roman" pitchFamily="18" charset="0"/>
              </a:rPr>
              <a:t>ARR</a:t>
            </a:r>
            <a:r>
              <a:rPr lang="en-CA" sz="2400" dirty="0">
                <a:cs typeface="Times New Roman" pitchFamily="18" charset="0"/>
              </a:rPr>
              <a:t>/</a:t>
            </a:r>
            <a:r>
              <a:rPr lang="en-CA" sz="2400" dirty="0" err="1">
                <a:cs typeface="Times New Roman" pitchFamily="18" charset="0"/>
              </a:rPr>
              <a:t>ARR</a:t>
            </a:r>
            <a:r>
              <a:rPr lang="en-CA" sz="2400" dirty="0">
                <a:cs typeface="Times New Roman" pitchFamily="18" charset="0"/>
              </a:rPr>
              <a:t> (resistant) since 2003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endParaRPr lang="en-CA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i="1" dirty="0">
                <a:cs typeface="Times New Roman" pitchFamily="18" charset="0"/>
              </a:rPr>
              <a:t>Partners: Selection companies, GDS and </a:t>
            </a:r>
            <a:r>
              <a:rPr lang="en-CA" i="1" dirty="0" err="1">
                <a:cs typeface="Times New Roman" pitchFamily="18" charset="0"/>
              </a:rPr>
              <a:t>FRGDS</a:t>
            </a:r>
            <a:r>
              <a:rPr lang="en-CA" i="1" dirty="0">
                <a:cs typeface="Times New Roman" pitchFamily="18" charset="0"/>
              </a:rPr>
              <a:t> (health tracking groups) from the departments and regions associated to the breed, veterinarians, departmental laboratories.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Sanitary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tracking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healthy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semen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breeder distribution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7236D-1202-4426-943E-ED29D5F95F5E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E48B0-7DD6-46A0-929C-B1E2172A0C3E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93696-7D7F-4851-8F6F-C894173FFEB2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9C364-3946-4022-B011-6704B1983653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9267D-9575-4FAB-9EB7-FEDAF98706C6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17F8F-80BF-4743-B4F2-FB4F939B21F5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8A06E-993A-4F36-8592-B2EFDC3E4E1D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5427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Chronology of criteria taken into account in dairy selection</a:t>
            </a:r>
          </a:p>
          <a:p>
            <a:pPr algn="ctr">
              <a:spcBef>
                <a:spcPct val="50000"/>
              </a:spcBef>
            </a:pPr>
            <a:r>
              <a:rPr lang="en-CA" sz="2400" b="1" dirty="0">
                <a:solidFill>
                  <a:srgbClr val="C00000"/>
                </a:solidFill>
              </a:rPr>
              <a:t>Rationalize selection objectives over time</a:t>
            </a: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Genomic selection starting in 2015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history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1957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quantity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479677" y="5600055"/>
            <a:ext cx="1762069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1985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Fat, </a:t>
            </a:r>
            <a:r>
              <a:rPr lang="fr-FR" sz="1600" dirty="0" err="1"/>
              <a:t>protein</a:t>
            </a:r>
            <a:r>
              <a:rPr lang="fr-FR" sz="1600" dirty="0"/>
              <a:t>, </a:t>
            </a:r>
            <a:r>
              <a:rPr lang="fr-FR" sz="1600" dirty="0" err="1"/>
              <a:t>UDM</a:t>
            </a:r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1995</a:t>
            </a:r>
          </a:p>
          <a:p>
            <a:pPr algn="ctr"/>
            <a:r>
              <a:rPr lang="fr-FR" sz="1600" dirty="0"/>
              <a:t>Resistance to scrapie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1999</a:t>
            </a:r>
          </a:p>
          <a:p>
            <a:pPr algn="ctr"/>
            <a:r>
              <a:rPr lang="fr-FR" sz="1600" dirty="0" err="1"/>
              <a:t>Somatic</a:t>
            </a:r>
            <a:r>
              <a:rPr lang="fr-FR" sz="1600" dirty="0"/>
              <a:t> </a:t>
            </a:r>
            <a:r>
              <a:rPr lang="fr-FR" sz="1600" dirty="0" err="1"/>
              <a:t>cells</a:t>
            </a:r>
            <a:r>
              <a:rPr lang="fr-FR" sz="1600" dirty="0"/>
              <a:t> </a:t>
            </a:r>
            <a:r>
              <a:rPr lang="fr-FR" sz="1600" dirty="0" err="1"/>
              <a:t>SCC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2000</a:t>
            </a:r>
          </a:p>
          <a:p>
            <a:pPr algn="ctr"/>
            <a:r>
              <a:rPr lang="en-CA" sz="1600" dirty="0"/>
              <a:t>Udder</a:t>
            </a:r>
            <a:r>
              <a:rPr lang="fr-FR" sz="1600" dirty="0"/>
              <a:t> </a:t>
            </a:r>
            <a:r>
              <a:rPr lang="fr-FR" sz="1600" dirty="0" err="1"/>
              <a:t>morphology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2006</a:t>
            </a:r>
          </a:p>
          <a:p>
            <a:pPr algn="ctr"/>
            <a:r>
              <a:rPr lang="en-CA" sz="1600" dirty="0" err="1"/>
              <a:t>ISOL</a:t>
            </a:r>
            <a:endParaRPr lang="en-CA" sz="1600" dirty="0"/>
          </a:p>
          <a:p>
            <a:pPr algn="ctr"/>
            <a:r>
              <a:rPr lang="en-CA" sz="1600" dirty="0"/>
              <a:t>50% functional</a:t>
            </a:r>
          </a:p>
          <a:p>
            <a:pPr algn="ctr"/>
            <a:r>
              <a:rPr lang="en-CA" sz="1600" dirty="0"/>
              <a:t>50% production</a:t>
            </a:r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673E87-8F13-4BE3-91EE-B3855510402A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E17AC-4A1C-4D98-B338-2A8A4C93536D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3957D9-496C-44CD-AEBC-C03860F4EDA2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CD55-6A60-45DD-9FEC-73FB1EE68C04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D56FA-812D-4758-8E8E-FE0AEAB05BD5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2DBEFB-F9D8-4189-BD68-1E5CE6E32A77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324D1E-EA4E-4DDD-A4AE-BE66BBC5A6F2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9607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 rot="10861473" flipV="1">
            <a:off x="1688083" y="270785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ISOL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488308" y="2060153"/>
            <a:ext cx="2151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800"/>
              <a:t>50% production characterisitics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488308" y="3357141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800"/>
              <a:t>50 % functional characteristics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512495" y="177281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- Milk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585520" y="227605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-Protein content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6585520" y="2780878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dirty="0"/>
              <a:t>-Fat content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6585520" y="342857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- Somatic cells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6512495" y="3917004"/>
            <a:ext cx="1031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2000" dirty="0"/>
              <a:t> - Udder</a:t>
            </a: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 flipH="1">
            <a:off x="5504433" y="1988716"/>
            <a:ext cx="977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 flipH="1">
            <a:off x="5504433" y="249195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 flipH="1" flipV="1">
            <a:off x="5432995" y="2707853"/>
            <a:ext cx="10668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5575870" y="364447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H="1" flipV="1">
            <a:off x="5575870" y="386037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 rot="3533593">
            <a:off x="2940620" y="2153816"/>
            <a:ext cx="504825" cy="762000"/>
          </a:xfrm>
          <a:prstGeom prst="downArrow">
            <a:avLst>
              <a:gd name="adj1" fmla="val 50000"/>
              <a:gd name="adj2" fmla="val 37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8738" name="AutoShape 18"/>
          <p:cNvSpPr>
            <a:spLocks noChangeArrowheads="1"/>
          </p:cNvSpPr>
          <p:nvPr/>
        </p:nvSpPr>
        <p:spPr bwMode="auto">
          <a:xfrm rot="1466962">
            <a:off x="2767583" y="3284116"/>
            <a:ext cx="747712" cy="485775"/>
          </a:xfrm>
          <a:prstGeom prst="left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58739" name="Picture 19" descr="4 pos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08" y="4448085"/>
            <a:ext cx="2808287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 de texte 3"/>
          <p:cNvSpPr txBox="1"/>
          <p:nvPr/>
        </p:nvSpPr>
        <p:spPr>
          <a:xfrm>
            <a:off x="323528" y="4785196"/>
            <a:ext cx="2125663" cy="15961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CA" sz="1600" u="sng" dirty="0">
                <a:ea typeface="Times New Roman"/>
              </a:rPr>
              <a:t>5</a:t>
            </a:r>
            <a:r>
              <a:rPr lang="en-CA" sz="1600" u="sng" baseline="30000" dirty="0">
                <a:ea typeface="Times New Roman"/>
              </a:rPr>
              <a:t>th</a:t>
            </a:r>
            <a:r>
              <a:rPr lang="en-CA" sz="1600" u="sng" dirty="0">
                <a:ea typeface="Times New Roman"/>
              </a:rPr>
              <a:t> placement since 2013 - Teat position</a:t>
            </a:r>
            <a:endParaRPr lang="en-CA" sz="1200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CA" sz="1400" i="1" dirty="0">
                <a:latin typeface="Cambria"/>
                <a:ea typeface="Times New Roman"/>
                <a:cs typeface="Times New Roman"/>
              </a:rPr>
              <a:t> </a:t>
            </a:r>
            <a:endParaRPr lang="en-CA" sz="1200" dirty="0">
              <a:ea typeface="Times New Roman"/>
            </a:endParaRPr>
          </a:p>
        </p:txBody>
      </p:sp>
      <p:pic>
        <p:nvPicPr>
          <p:cNvPr id="26" name="Image 7" descr="5eme po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7" y="5361260"/>
            <a:ext cx="1300987" cy="10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orientation</a:t>
            </a:r>
          </a:p>
          <a:p>
            <a:pPr algn="ctr"/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INDEX </a:t>
            </a:r>
            <a:r>
              <a:rPr lang="en-CA" sz="2000" b="1" dirty="0" err="1">
                <a:solidFill>
                  <a:schemeClr val="accent4">
                    <a:lumMod val="50000"/>
                  </a:schemeClr>
                </a:solidFill>
              </a:rPr>
              <a:t>Synthétique</a:t>
            </a: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4">
                    <a:lumMod val="50000"/>
                  </a:schemeClr>
                </a:solidFill>
              </a:rPr>
              <a:t>Ovin</a:t>
            </a: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4">
                    <a:lumMod val="50000"/>
                  </a:schemeClr>
                </a:solidFill>
              </a:rPr>
              <a:t>Lait</a:t>
            </a: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4">
                    <a:lumMod val="50000"/>
                  </a:schemeClr>
                </a:solidFill>
              </a:rPr>
              <a:t>ISOL</a:t>
            </a: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 (Synthetic Ovine Milk Index) since 2006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22</a:t>
            </a:fld>
            <a:endParaRPr lang="en-CA"/>
          </a:p>
        </p:txBody>
      </p:sp>
      <p:pic>
        <p:nvPicPr>
          <p:cNvPr id="34" name="Picture 2" descr="C:\Users\benoit_m\Desktop\Southern Cross\Gilles\Presentation\photos pour illustration\P1210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33" y="4869160"/>
            <a:ext cx="2196405" cy="1647304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5788FA-143F-4CFF-9D21-4B884A18E085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8C87B-1B25-4CA0-A600-5F1403E31EE8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EAB50-5EF7-483F-8C5E-A9572AE375FD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217888-6C4C-4852-9DA8-0A670D3B23B1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BBD1FE-93B5-4D01-B0D4-D014ACFFF500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E3C112-8CDC-46FC-B711-013951D824C6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79B500-B786-4830-91D5-3DBAAE46ED81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13970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orientation</a:t>
            </a:r>
          </a:p>
          <a:p>
            <a:pPr algn="ctr"/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Udder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morphology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–index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evolution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(2017)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36701"/>
              </p:ext>
            </p:extLst>
          </p:nvPr>
        </p:nvGraphicFramePr>
        <p:xfrm>
          <a:off x="179388" y="1484313"/>
          <a:ext cx="8424862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Worksheet" r:id="rId4" imgW="7648578" imgH="5057659" progId="Excel.Sheet.8">
                  <p:embed/>
                </p:oleObj>
              </mc:Choice>
              <mc:Fallback>
                <p:oleObj name="Worksheet" r:id="rId4" imgW="7648578" imgH="505765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424862" cy="505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560" y="6353313"/>
            <a:ext cx="87990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/>
              <a:t>Note: high index = </a:t>
            </a:r>
            <a:r>
              <a:rPr lang="fr-FR" dirty="0" err="1"/>
              <a:t>favourable</a:t>
            </a:r>
            <a:r>
              <a:rPr lang="fr-FR" dirty="0"/>
              <a:t> / </a:t>
            </a:r>
            <a:r>
              <a:rPr lang="fr-FR" dirty="0" err="1"/>
              <a:t>low</a:t>
            </a:r>
            <a:r>
              <a:rPr lang="fr-FR" dirty="0"/>
              <a:t> index = </a:t>
            </a:r>
            <a:r>
              <a:rPr lang="fr-FR" dirty="0" err="1"/>
              <a:t>unfavourable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6B96E-A440-425A-9E24-369F88F4A195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7679B-48DE-45BA-91FC-C4F0B984E30D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CF17D-E628-4FBD-A3ED-BA0E6327AD0C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AFD0F-5B1F-45D4-B433-E5967CE87387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632E-CD5D-4250-B672-1F6FDD6AA674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EA3B-F277-4ED2-B8A3-39807EDD53EF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512B86-7477-45C8-8AE1-C20575B38381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03170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Genetic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correlations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between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chosen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characteristics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Lacaune </a:t>
            </a:r>
            <a:r>
              <a:rPr lang="fr-FR" sz="3000" b="1" dirty="0" err="1">
                <a:solidFill>
                  <a:schemeClr val="accent4">
                    <a:lumMod val="50000"/>
                  </a:schemeClr>
                </a:solidFill>
              </a:rPr>
              <a:t>sheep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 - Aptitude for </a:t>
            </a:r>
            <a:r>
              <a:rPr lang="fr-FR" sz="3000" b="1" dirty="0" err="1">
                <a:solidFill>
                  <a:schemeClr val="accent4">
                    <a:lumMod val="50000"/>
                  </a:schemeClr>
                </a:solidFill>
              </a:rPr>
              <a:t>milking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 machine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855024" y="6444952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3" name="Rectangle à coins arrondis 2"/>
          <p:cNvSpPr/>
          <p:nvPr/>
        </p:nvSpPr>
        <p:spPr>
          <a:xfrm>
            <a:off x="867484" y="2276872"/>
            <a:ext cx="212033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Milking</a:t>
            </a:r>
            <a:r>
              <a:rPr lang="fr-FR" dirty="0"/>
              <a:t> speed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196083" y="2780927"/>
            <a:ext cx="2344081" cy="10499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Mammary</a:t>
            </a:r>
            <a:r>
              <a:rPr lang="fr-FR" dirty="0"/>
              <a:t> gland </a:t>
            </a:r>
            <a:r>
              <a:rPr lang="fr-FR" dirty="0" err="1"/>
              <a:t>morphology</a:t>
            </a:r>
            <a:r>
              <a:rPr lang="fr-FR" dirty="0"/>
              <a:t> (</a:t>
            </a:r>
            <a:r>
              <a:rPr lang="fr-FR" dirty="0" err="1"/>
              <a:t>Milking</a:t>
            </a:r>
            <a:r>
              <a:rPr lang="fr-FR" dirty="0"/>
              <a:t> </a:t>
            </a:r>
            <a:r>
              <a:rPr lang="fr-FR" dirty="0" err="1"/>
              <a:t>ease</a:t>
            </a:r>
            <a:r>
              <a:rPr lang="fr-FR" dirty="0"/>
              <a:t>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67485" y="4941168"/>
            <a:ext cx="2329477" cy="101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Udder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(</a:t>
            </a:r>
            <a:r>
              <a:rPr lang="fr-FR" dirty="0" err="1"/>
              <a:t>SCC</a:t>
            </a:r>
            <a:r>
              <a:rPr lang="fr-FR" dirty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143594" y="2708920"/>
            <a:ext cx="1934709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611907" y="3933056"/>
            <a:ext cx="2672214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963314" y="3284984"/>
            <a:ext cx="360561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3196962" y="3830847"/>
            <a:ext cx="1351049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MILK </a:t>
            </a:r>
            <a:r>
              <a:rPr lang="fr-FR" dirty="0" err="1"/>
              <a:t>quantity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523675" y="3429000"/>
            <a:ext cx="432048" cy="1332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3143594" y="4581128"/>
            <a:ext cx="468313" cy="2520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65" name="Connecteur droit avec flèche 11264"/>
          <p:cNvCxnSpPr/>
          <p:nvPr/>
        </p:nvCxnSpPr>
        <p:spPr>
          <a:xfrm flipV="1">
            <a:off x="4621837" y="3933056"/>
            <a:ext cx="670243" cy="285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70" name="Ellipse 11269"/>
          <p:cNvSpPr/>
          <p:nvPr/>
        </p:nvSpPr>
        <p:spPr>
          <a:xfrm rot="20225381">
            <a:off x="136859" y="2969410"/>
            <a:ext cx="8058516" cy="2893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74" name="ZoneTexte 11273"/>
          <p:cNvSpPr txBox="1"/>
          <p:nvPr/>
        </p:nvSpPr>
        <p:spPr>
          <a:xfrm rot="19760891">
            <a:off x="4530591" y="4889178"/>
            <a:ext cx="36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Characteristics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integrated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into</a:t>
            </a:r>
            <a:r>
              <a:rPr lang="fr-FR" dirty="0">
                <a:solidFill>
                  <a:srgbClr val="FF0000"/>
                </a:solidFill>
              </a:rPr>
              <a:t>  ISOL</a:t>
            </a:r>
          </a:p>
        </p:txBody>
      </p:sp>
      <p:sp>
        <p:nvSpPr>
          <p:cNvPr id="11275" name="ZoneTexte 11274"/>
          <p:cNvSpPr txBox="1"/>
          <p:nvPr/>
        </p:nvSpPr>
        <p:spPr>
          <a:xfrm>
            <a:off x="6300192" y="5589240"/>
            <a:ext cx="216024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Genetic</a:t>
            </a:r>
            <a:r>
              <a:rPr lang="fr-FR" sz="1400" dirty="0"/>
              <a:t> </a:t>
            </a:r>
            <a:r>
              <a:rPr lang="fr-FR" sz="1400" dirty="0" err="1"/>
              <a:t>correlations</a:t>
            </a:r>
            <a:r>
              <a:rPr lang="fr-FR" sz="1400" dirty="0"/>
              <a:t>:</a:t>
            </a:r>
          </a:p>
          <a:p>
            <a:r>
              <a:rPr lang="fr-FR" sz="1400" dirty="0"/>
              <a:t>	</a:t>
            </a:r>
            <a:r>
              <a:rPr lang="fr-FR" sz="1400" dirty="0" err="1"/>
              <a:t>Favourable</a:t>
            </a:r>
            <a:endParaRPr lang="fr-FR" sz="1400" dirty="0"/>
          </a:p>
          <a:p>
            <a:r>
              <a:rPr lang="fr-FR" sz="1400" dirty="0"/>
              <a:t>	</a:t>
            </a:r>
            <a:r>
              <a:rPr lang="fr-FR" sz="1400" dirty="0" err="1"/>
              <a:t>Unfavourable</a:t>
            </a:r>
            <a:endParaRPr lang="fr-FR" sz="1400" dirty="0"/>
          </a:p>
        </p:txBody>
      </p:sp>
      <p:cxnSp>
        <p:nvCxnSpPr>
          <p:cNvPr id="11277" name="Connecteur droit avec flèche 11276"/>
          <p:cNvCxnSpPr/>
          <p:nvPr/>
        </p:nvCxnSpPr>
        <p:spPr>
          <a:xfrm>
            <a:off x="6492227" y="5958572"/>
            <a:ext cx="6720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6492227" y="6165304"/>
            <a:ext cx="6720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80" name="ZoneTexte 11279"/>
          <p:cNvSpPr txBox="1"/>
          <p:nvPr/>
        </p:nvSpPr>
        <p:spPr>
          <a:xfrm>
            <a:off x="-36512" y="6577607"/>
            <a:ext cx="369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 : INRA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00AC5B-9448-4970-ABB9-0F694425E2D4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FF495-DF89-4B83-B2C5-027BF6199300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00276D-36D5-4FE9-BF3D-028381C19523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61C870-C0EA-4735-AE71-6E51B69503F1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98C89-03D9-47D4-9F81-8BEBFE4BEAE0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3C49EB-1DBB-4013-86B6-9AA2976D5344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7F616F-BB0A-462E-98AA-7EE9ABA73D44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25166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Chronology of criteria taken into account in dairy selection</a:t>
            </a:r>
          </a:p>
          <a:p>
            <a:pPr algn="ctr">
              <a:spcBef>
                <a:spcPct val="50000"/>
              </a:spcBef>
            </a:pPr>
            <a:r>
              <a:rPr lang="en-CA" sz="2400" b="1" dirty="0">
                <a:solidFill>
                  <a:srgbClr val="C00000"/>
                </a:solidFill>
              </a:rPr>
              <a:t>Rationalize selection objectives over time</a:t>
            </a: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Genomic selection starting in 2015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schema history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1957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quantity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479677" y="5600055"/>
            <a:ext cx="1665138" cy="949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1985</a:t>
            </a:r>
          </a:p>
          <a:p>
            <a:pPr algn="ctr"/>
            <a:r>
              <a:rPr lang="fr-FR" sz="1600" dirty="0"/>
              <a:t>Milk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Fat, </a:t>
            </a:r>
            <a:r>
              <a:rPr lang="fr-FR" sz="1600" dirty="0" err="1"/>
              <a:t>protein</a:t>
            </a:r>
            <a:r>
              <a:rPr lang="fr-FR" sz="1600" dirty="0"/>
              <a:t>, </a:t>
            </a:r>
            <a:r>
              <a:rPr lang="fr-FR" sz="1600" dirty="0" err="1"/>
              <a:t>UDM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1995</a:t>
            </a:r>
          </a:p>
          <a:p>
            <a:pPr algn="ctr"/>
            <a:r>
              <a:rPr lang="fr-FR" sz="1600" dirty="0"/>
              <a:t>Resistance to scrapie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1999</a:t>
            </a:r>
          </a:p>
          <a:p>
            <a:pPr algn="ctr"/>
            <a:r>
              <a:rPr lang="fr-FR" sz="1600" dirty="0"/>
              <a:t>Cellules somatiques CCS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2000</a:t>
            </a:r>
          </a:p>
          <a:p>
            <a:pPr algn="ctr"/>
            <a:r>
              <a:rPr lang="fr-FR" sz="1600" dirty="0" err="1"/>
              <a:t>Udder</a:t>
            </a:r>
            <a:r>
              <a:rPr lang="fr-FR" sz="1600" dirty="0"/>
              <a:t> </a:t>
            </a:r>
            <a:r>
              <a:rPr lang="fr-FR" sz="1600" dirty="0" err="1"/>
              <a:t>morphology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2006</a:t>
            </a:r>
          </a:p>
          <a:p>
            <a:pPr algn="ctr"/>
            <a:r>
              <a:rPr lang="en-CA" sz="1600" dirty="0" err="1"/>
              <a:t>ISOL</a:t>
            </a:r>
            <a:endParaRPr lang="en-CA" sz="1600" dirty="0"/>
          </a:p>
          <a:p>
            <a:pPr algn="ctr"/>
            <a:r>
              <a:rPr lang="en-CA" sz="1600" dirty="0"/>
              <a:t>50% functional</a:t>
            </a:r>
          </a:p>
          <a:p>
            <a:pPr algn="ctr"/>
            <a:r>
              <a:rPr lang="en-CA" sz="1600" dirty="0"/>
              <a:t>50% production</a:t>
            </a:r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E86BF7-0D7D-4476-B891-54683370F7CF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82B826-1926-436C-A9C8-D5853FDB4BB8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142BA-F877-4352-B625-1829017B772D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FC77C3-DFD4-40BD-BCF5-FC9467F317F2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AA22F-1545-4C91-9E0E-89802C45CC4E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CBE151-6E69-41F1-8ED5-B48481D68DFC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3DF352-E136-42C0-8349-ECFBCFA77516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0288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e 25"/>
          <p:cNvGrpSpPr>
            <a:grpSpLocks/>
          </p:cNvGrpSpPr>
          <p:nvPr/>
        </p:nvGrpSpPr>
        <p:grpSpPr bwMode="auto">
          <a:xfrm>
            <a:off x="0" y="1747040"/>
            <a:ext cx="8604250" cy="2345402"/>
            <a:chOff x="0" y="1555590"/>
            <a:chExt cx="8604250" cy="2344738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468313" y="2421330"/>
              <a:ext cx="81359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68313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7" name="ZoneTexte 10"/>
            <p:cNvSpPr txBox="1">
              <a:spLocks noChangeArrowheads="1"/>
            </p:cNvSpPr>
            <p:nvPr/>
          </p:nvSpPr>
          <p:spPr bwMode="auto">
            <a:xfrm>
              <a:off x="0" y="1844824"/>
              <a:ext cx="1403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/>
                <a:t>Birth  </a:t>
              </a:r>
              <a:r>
                <a:rPr lang="en-CA">
                  <a:cs typeface="Arial" charset="0"/>
                </a:rPr>
                <a:t>♂</a:t>
              </a:r>
              <a:r>
                <a:rPr lang="en-CA"/>
                <a:t> 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3708400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9" name="ZoneTexte 12"/>
            <p:cNvSpPr txBox="1">
              <a:spLocks noChangeArrowheads="1"/>
            </p:cNvSpPr>
            <p:nvPr/>
          </p:nvSpPr>
          <p:spPr bwMode="auto">
            <a:xfrm>
              <a:off x="3327710" y="1555590"/>
              <a:ext cx="19711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/>
                <a:t>8 months:</a:t>
              </a:r>
            </a:p>
            <a:p>
              <a:pPr eaLnBrk="1" hangingPunct="1"/>
              <a:r>
                <a:rPr lang="en-CA"/>
                <a:t>start testing</a:t>
              </a:r>
            </a:p>
          </p:txBody>
        </p:sp>
        <p:sp>
          <p:nvSpPr>
            <p:cNvPr id="23570" name="ZoneTexte 13"/>
            <p:cNvSpPr txBox="1">
              <a:spLocks noChangeArrowheads="1"/>
            </p:cNvSpPr>
            <p:nvPr/>
          </p:nvSpPr>
          <p:spPr bwMode="auto">
            <a:xfrm>
              <a:off x="6732241" y="2555784"/>
              <a:ext cx="1728192" cy="64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dirty="0"/>
                <a:t>2.5 </a:t>
              </a:r>
              <a:r>
                <a:rPr lang="en-CA" dirty="0" err="1"/>
                <a:t>yrs</a:t>
              </a:r>
              <a:r>
                <a:rPr lang="en-CA" dirty="0"/>
                <a:t>:</a:t>
              </a:r>
            </a:p>
            <a:p>
              <a:pPr eaLnBrk="1" hangingPunct="1"/>
              <a:r>
                <a:rPr lang="en-CA" dirty="0"/>
                <a:t>progeny index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7451725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ZoneTexte 15"/>
            <p:cNvSpPr txBox="1">
              <a:spLocks noChangeArrowheads="1"/>
            </p:cNvSpPr>
            <p:nvPr/>
          </p:nvSpPr>
          <p:spPr bwMode="auto">
            <a:xfrm>
              <a:off x="56531" y="2490283"/>
              <a:ext cx="1666056" cy="58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 b="1">
                  <a:solidFill>
                    <a:srgbClr val="170EC2"/>
                  </a:solidFill>
                </a:rPr>
                <a:t>Breeding choice</a:t>
              </a:r>
            </a:p>
          </p:txBody>
        </p:sp>
        <p:sp>
          <p:nvSpPr>
            <p:cNvPr id="23573" name="ZoneTexte 16"/>
            <p:cNvSpPr txBox="1">
              <a:spLocks noChangeArrowheads="1"/>
            </p:cNvSpPr>
            <p:nvPr/>
          </p:nvSpPr>
          <p:spPr bwMode="auto">
            <a:xfrm>
              <a:off x="6144016" y="3315719"/>
              <a:ext cx="2322066" cy="58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 b="1" dirty="0">
                  <a:solidFill>
                    <a:srgbClr val="007434"/>
                  </a:solidFill>
                </a:rPr>
                <a:t>Choice of progeny </a:t>
              </a:r>
            </a:p>
            <a:p>
              <a:pPr eaLnBrk="1" hangingPunct="1"/>
              <a:r>
                <a:rPr lang="en-CA" sz="1600" dirty="0">
                  <a:solidFill>
                    <a:schemeClr val="accent1">
                      <a:lumMod val="50000"/>
                    </a:schemeClr>
                  </a:solidFill>
                </a:rPr>
                <a:t>(OMR + scores)</a:t>
              </a:r>
            </a:p>
          </p:txBody>
        </p:sp>
      </p:grp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228184" y="4254187"/>
            <a:ext cx="255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600" b="1" u="sng" dirty="0">
                <a:solidFill>
                  <a:srgbClr val="007434"/>
                </a:solidFill>
              </a:rPr>
              <a:t>Precise</a:t>
            </a:r>
            <a:r>
              <a:rPr lang="en-CA" sz="1600" b="1" dirty="0">
                <a:solidFill>
                  <a:srgbClr val="007434"/>
                </a:solidFill>
              </a:rPr>
              <a:t>: </a:t>
            </a:r>
          </a:p>
          <a:p>
            <a:pPr eaLnBrk="1" hangingPunct="1"/>
            <a:r>
              <a:rPr lang="en-CA" sz="1600" dirty="0">
                <a:solidFill>
                  <a:srgbClr val="007434"/>
                </a:solidFill>
              </a:rPr>
              <a:t>individual’s origin is estimated thanks to the girls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07950" y="3335591"/>
            <a:ext cx="1943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600" b="1" u="sng" dirty="0">
                <a:solidFill>
                  <a:srgbClr val="170EC2"/>
                </a:solidFill>
              </a:rPr>
              <a:t>Not precise</a:t>
            </a:r>
            <a:r>
              <a:rPr lang="en-CA" sz="1600" b="1" dirty="0">
                <a:solidFill>
                  <a:srgbClr val="170EC2"/>
                </a:solidFill>
              </a:rPr>
              <a:t>:</a:t>
            </a:r>
          </a:p>
          <a:p>
            <a:pPr eaLnBrk="1" hangingPunct="1"/>
            <a:r>
              <a:rPr lang="en-CA" sz="1600" dirty="0">
                <a:solidFill>
                  <a:srgbClr val="170EC2"/>
                </a:solidFill>
              </a:rPr>
              <a:t>Do not have individual’s origin/Only have both parents’ average</a:t>
            </a:r>
          </a:p>
        </p:txBody>
      </p: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2339976" y="2695460"/>
            <a:ext cx="2677851" cy="2479777"/>
            <a:chOff x="2339753" y="2623418"/>
            <a:chExt cx="2677775" cy="3860096"/>
          </a:xfrm>
        </p:grpSpPr>
        <p:cxnSp>
          <p:nvCxnSpPr>
            <p:cNvPr id="21" name="Connecteur en angle 20"/>
            <p:cNvCxnSpPr>
              <a:endCxn id="23562" idx="0"/>
            </p:cNvCxnSpPr>
            <p:nvPr/>
          </p:nvCxnSpPr>
          <p:spPr>
            <a:xfrm>
              <a:off x="2339753" y="2623418"/>
              <a:ext cx="1328879" cy="1422211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1" name="Groupe 26"/>
            <p:cNvGrpSpPr>
              <a:grpSpLocks/>
            </p:cNvGrpSpPr>
            <p:nvPr/>
          </p:nvGrpSpPr>
          <p:grpSpPr bwMode="auto">
            <a:xfrm>
              <a:off x="2361965" y="4045629"/>
              <a:ext cx="2655563" cy="2437885"/>
              <a:chOff x="2361965" y="4045629"/>
              <a:chExt cx="2655563" cy="2437885"/>
            </a:xfrm>
          </p:grpSpPr>
          <p:sp>
            <p:nvSpPr>
              <p:cNvPr id="23562" name="ZoneTexte 22"/>
              <p:cNvSpPr txBox="1">
                <a:spLocks noChangeArrowheads="1"/>
              </p:cNvSpPr>
              <p:nvPr/>
            </p:nvSpPr>
            <p:spPr bwMode="auto">
              <a:xfrm>
                <a:off x="2361965" y="4045629"/>
                <a:ext cx="2613333" cy="129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sz="1600" b="1">
                    <a:solidFill>
                      <a:srgbClr val="E8510E"/>
                    </a:solidFill>
                  </a:rPr>
                  <a:t>54K Genotyping</a:t>
                </a:r>
                <a:r>
                  <a:rPr lang="en-CA" sz="1600">
                    <a:solidFill>
                      <a:srgbClr val="E8510E"/>
                    </a:solidFill>
                  </a:rPr>
                  <a:t> </a:t>
                </a:r>
                <a:r>
                  <a:rPr lang="en-CA" sz="1600">
                    <a:solidFill>
                      <a:srgbClr val="E8510E"/>
                    </a:solidFill>
                    <a:sym typeface="Wingdings" pitchFamily="2" charset="2"/>
                  </a:rPr>
                  <a:t> genomic index choice at 4 mths</a:t>
                </a:r>
                <a:endParaRPr lang="en-CA" sz="1600">
                  <a:solidFill>
                    <a:srgbClr val="E8510E"/>
                  </a:solidFill>
                </a:endParaRPr>
              </a:p>
            </p:txBody>
          </p:sp>
          <p:sp>
            <p:nvSpPr>
              <p:cNvPr id="23563" name="ZoneTexte 23"/>
              <p:cNvSpPr txBox="1">
                <a:spLocks noChangeArrowheads="1"/>
              </p:cNvSpPr>
              <p:nvPr/>
            </p:nvSpPr>
            <p:spPr bwMode="auto">
              <a:xfrm>
                <a:off x="2445705" y="5189959"/>
                <a:ext cx="2571823" cy="129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sz="1600" b="1" u="sng" dirty="0">
                    <a:solidFill>
                      <a:srgbClr val="E8510E"/>
                    </a:solidFill>
                  </a:rPr>
                  <a:t>More precise</a:t>
                </a:r>
                <a:r>
                  <a:rPr lang="en-CA" sz="1600" b="1" dirty="0">
                    <a:solidFill>
                      <a:srgbClr val="E8510E"/>
                    </a:solidFill>
                  </a:rPr>
                  <a:t>: </a:t>
                </a:r>
              </a:p>
              <a:p>
                <a:pPr eaLnBrk="1" hangingPunct="1"/>
                <a:r>
                  <a:rPr lang="en-CA" sz="1600" dirty="0">
                    <a:solidFill>
                      <a:srgbClr val="E8510E"/>
                    </a:solidFill>
                  </a:rPr>
                  <a:t>Part of individual’s origin is estimated </a:t>
                </a:r>
              </a:p>
            </p:txBody>
          </p:sp>
        </p:grp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17" y="1758427"/>
            <a:ext cx="1082478" cy="141863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Genomic selection principle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4780707"/>
            <a:ext cx="533400" cy="152400"/>
          </a:xfrm>
        </p:spPr>
        <p:txBody>
          <a:bodyPr/>
          <a:lstStyle/>
          <a:p>
            <a:fld id="{CF4668DC-857F-487D-BFFA-8C0CA5037977}" type="slidenum">
              <a:rPr lang="en-CA" smtClean="0"/>
              <a:t>26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79512" y="5445224"/>
            <a:ext cx="8491956" cy="1284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Quicker knowledge of the rams’ results =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shorter generation interval (- 2.5 </a:t>
            </a:r>
            <a:r>
              <a:rPr lang="en-CA" dirty="0" err="1">
                <a:solidFill>
                  <a:schemeClr val="tx1"/>
                </a:solidFill>
              </a:rPr>
              <a:t>yrs</a:t>
            </a:r>
            <a:r>
              <a:rPr lang="en-CA" dirty="0">
                <a:solidFill>
                  <a:schemeClr val="tx1"/>
                </a:solidFill>
              </a:rPr>
              <a:t> )</a:t>
            </a:r>
          </a:p>
          <a:p>
            <a:pPr algn="ctr"/>
            <a:endParaRPr lang="en-CA" i="1" dirty="0">
              <a:solidFill>
                <a:schemeClr val="tx1"/>
              </a:solidFill>
            </a:endParaRPr>
          </a:p>
          <a:p>
            <a:pPr algn="ctr"/>
            <a:r>
              <a:rPr lang="en-CA" i="1" dirty="0">
                <a:solidFill>
                  <a:schemeClr val="tx1"/>
                </a:solidFill>
              </a:rPr>
              <a:t>Improver rams used as of the first year on the genomic index (approx. 6 </a:t>
            </a:r>
            <a:r>
              <a:rPr lang="en-CA" i="1" dirty="0" err="1">
                <a:solidFill>
                  <a:schemeClr val="tx1"/>
                </a:solidFill>
              </a:rPr>
              <a:t>mths</a:t>
            </a:r>
            <a:r>
              <a:rPr lang="en-CA" i="1" dirty="0">
                <a:solidFill>
                  <a:schemeClr val="tx1"/>
                </a:solidFill>
              </a:rPr>
              <a:t>)</a:t>
            </a:r>
            <a:endParaRPr lang="en-CA" i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AF802F-C3C8-4A2C-8023-61C82A902CD5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1D0506-4BD9-4C73-8C90-F6801ECD5969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181395-91DE-4303-A2F9-41C497BA297C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C5F584-A7E4-4879-8B58-AA4E7ED62431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296A23-60A2-43F7-93B6-138992C08000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893C63-906A-4CE0-9233-4F7FD247B100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81F53E-AEF2-4AC7-93F4-416EADB4B309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85499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19"/>
          <p:cNvCxnSpPr>
            <a:cxnSpLocks noChangeShapeType="1"/>
          </p:cNvCxnSpPr>
          <p:nvPr/>
        </p:nvCxnSpPr>
        <p:spPr bwMode="auto">
          <a:xfrm>
            <a:off x="204555" y="3861395"/>
            <a:ext cx="8280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avec flèche 22"/>
          <p:cNvCxnSpPr>
            <a:cxnSpLocks noChangeShapeType="1"/>
          </p:cNvCxnSpPr>
          <p:nvPr/>
        </p:nvCxnSpPr>
        <p:spPr bwMode="auto">
          <a:xfrm flipH="1" flipV="1">
            <a:off x="914167" y="2348881"/>
            <a:ext cx="3484091" cy="1514102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2" name="Connecteur droit avec flèche 24"/>
          <p:cNvCxnSpPr>
            <a:cxnSpLocks noChangeShapeType="1"/>
          </p:cNvCxnSpPr>
          <p:nvPr/>
        </p:nvCxnSpPr>
        <p:spPr bwMode="auto">
          <a:xfrm flipV="1">
            <a:off x="4380436" y="2348881"/>
            <a:ext cx="3312629" cy="1512514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3" name="Connecteur droit avec flèche 26"/>
          <p:cNvCxnSpPr>
            <a:cxnSpLocks noChangeShapeType="1"/>
          </p:cNvCxnSpPr>
          <p:nvPr/>
        </p:nvCxnSpPr>
        <p:spPr bwMode="auto">
          <a:xfrm flipV="1">
            <a:off x="4378846" y="2348880"/>
            <a:ext cx="1590" cy="151410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-119295" y="4005858"/>
            <a:ext cx="2125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en-CA" sz="2800" b="1">
                <a:solidFill>
                  <a:srgbClr val="0000FF"/>
                </a:solidFill>
                <a:latin typeface="Arial" charset="0"/>
                <a:cs typeface="Arial" charset="0"/>
              </a:rPr>
              <a:t>0.20-0.30 </a:t>
            </a:r>
            <a:endParaRPr lang="en-CA" sz="2800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6825877" y="4005858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 b="1">
                <a:solidFill>
                  <a:srgbClr val="0000FF"/>
                </a:solidFill>
                <a:latin typeface="Arial" charset="0"/>
                <a:cs typeface="Arial" charset="0"/>
              </a:rPr>
              <a:t>0.60-0.70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517542" y="3999009"/>
            <a:ext cx="365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solidFill>
                  <a:srgbClr val="FF0000"/>
                </a:solidFill>
                <a:latin typeface="Arial" charset="0"/>
                <a:cs typeface="Arial" charset="0"/>
              </a:rPr>
              <a:t>0.45-0.55</a:t>
            </a:r>
            <a:endParaRPr lang="en-CA" sz="2800" u="sng">
              <a:solidFill>
                <a:srgbClr val="FF0000"/>
              </a:solidFill>
            </a:endParaRPr>
          </a:p>
        </p:txBody>
      </p:sp>
      <p:sp>
        <p:nvSpPr>
          <p:cNvPr id="17" name="ZoneTexte 22"/>
          <p:cNvSpPr txBox="1">
            <a:spLocks noChangeArrowheads="1"/>
          </p:cNvSpPr>
          <p:nvPr/>
        </p:nvSpPr>
        <p:spPr bwMode="auto">
          <a:xfrm>
            <a:off x="420455" y="4509095"/>
            <a:ext cx="9669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latin typeface="Arial" charset="0"/>
                <a:cs typeface="Arial" charset="0"/>
              </a:rPr>
              <a:t> </a:t>
            </a:r>
            <a:r>
              <a:rPr lang="en-CA" sz="2800" b="1" dirty="0">
                <a:latin typeface="Arial" charset="0"/>
                <a:cs typeface="Arial" charset="0"/>
              </a:rPr>
              <a:t>  CD</a:t>
            </a:r>
            <a:endParaRPr lang="en-CA" sz="1100" b="1" baseline="-25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CA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342449" y="4509095"/>
            <a:ext cx="40046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800" b="1" dirty="0">
                <a:latin typeface="Arial" charset="0"/>
                <a:cs typeface="Arial" charset="0"/>
              </a:rPr>
              <a:t>CD</a:t>
            </a:r>
          </a:p>
          <a:p>
            <a:pPr algn="ctr"/>
            <a:r>
              <a:rPr lang="en-CA" sz="2400" dirty="0">
                <a:latin typeface="Arial" charset="0"/>
                <a:cs typeface="Arial" charset="0"/>
              </a:rPr>
              <a:t>depending on characteristic</a:t>
            </a:r>
            <a:endParaRPr lang="en-CA" sz="2400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375141" y="4582120"/>
            <a:ext cx="803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 b="1">
                <a:latin typeface="Arial" charset="0"/>
                <a:cs typeface="Arial" charset="0"/>
              </a:rPr>
              <a:t>CD </a:t>
            </a:r>
            <a:endParaRPr lang="en-CA" sz="2800"/>
          </a:p>
        </p:txBody>
      </p:sp>
      <p:sp>
        <p:nvSpPr>
          <p:cNvPr id="20" name="Rectangle 19"/>
          <p:cNvSpPr/>
          <p:nvPr/>
        </p:nvSpPr>
        <p:spPr>
          <a:xfrm>
            <a:off x="10851" y="580526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Genomic selections offer </a:t>
            </a:r>
            <a:r>
              <a:rPr lang="en-CA" sz="2400" dirty="0">
                <a:solidFill>
                  <a:srgbClr val="FF0000"/>
                </a:solidFill>
              </a:rPr>
              <a:t>15 to 20% </a:t>
            </a:r>
            <a:r>
              <a:rPr lang="en-CA" sz="2400" dirty="0"/>
              <a:t>more genetic gain than a conventional schema</a:t>
            </a: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Precision of a genomic index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273801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Breeding  index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16075" y="1484784"/>
            <a:ext cx="2738015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Genomic GBLUP index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79508" y="1484784"/>
            <a:ext cx="273801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Progeny index </a:t>
            </a:r>
          </a:p>
          <a:p>
            <a:pPr algn="ctr"/>
            <a:r>
              <a:rPr lang="en-CA"/>
              <a:t>(after testing)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27</a:t>
            </a:fld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213157-B114-4AB2-A872-98356F1E9E7A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10AD42-E594-4AB3-82A3-454FFD7B2FE6}"/>
              </a:ext>
            </a:extLst>
          </p:cNvPr>
          <p:cNvSpPr/>
          <p:nvPr/>
        </p:nvSpPr>
        <p:spPr>
          <a:xfrm>
            <a:off x="361410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4A7185-0F2D-4BDB-B6BC-D671CB06108F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518989-6A54-451F-BFBE-C9783B417225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40E29E-AF7C-4ADA-8FBC-2ED3D1AEAF3B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826C7C-9091-4AED-B4CB-A3E57A3FCD36}"/>
              </a:ext>
            </a:extLst>
          </p:cNvPr>
          <p:cNvSpPr/>
          <p:nvPr/>
        </p:nvSpPr>
        <p:spPr>
          <a:xfrm>
            <a:off x="211829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83CB53-86EB-4EC9-B8B9-5210536BA0D5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717884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Overall service to complement genetic services </a:t>
            </a:r>
          </a:p>
          <a:p>
            <a:pPr algn="ctr"/>
            <a:r>
              <a:rPr lang="en-CA" sz="3500" b="1" dirty="0">
                <a:solidFill>
                  <a:schemeClr val="accent4">
                    <a:lumMod val="50000"/>
                  </a:schemeClr>
                </a:solidFill>
              </a:rPr>
              <a:t>Technical services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28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3528" y="2351799"/>
            <a:ext cx="2448272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Technical and techno-economic reports, production costs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7863" y="2351799"/>
            <a:ext cx="2448272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Nutrition 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8184" y="2351799"/>
            <a:ext cx="244827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Milk quality support: </a:t>
            </a:r>
          </a:p>
          <a:p>
            <a:pPr algn="ctr"/>
            <a:r>
              <a:rPr lang="en-CA" dirty="0"/>
              <a:t>fat content, protein content, somatic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47863" y="4300554"/>
            <a:ext cx="2448272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Reproduction support, response plan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8184" y="4296232"/>
            <a:ext cx="2448272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Animal insemination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4293096"/>
            <a:ext cx="2448272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Take part in studies and R&amp;D programs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C7191-8C84-4339-B552-445D226C5D46}"/>
              </a:ext>
            </a:extLst>
          </p:cNvPr>
          <p:cNvSpPr/>
          <p:nvPr/>
        </p:nvSpPr>
        <p:spPr>
          <a:xfrm>
            <a:off x="-2895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DE3674-E865-432C-A260-754955D07F5F}"/>
              </a:ext>
            </a:extLst>
          </p:cNvPr>
          <p:cNvSpPr/>
          <p:nvPr/>
        </p:nvSpPr>
        <p:spPr>
          <a:xfrm>
            <a:off x="3606423" y="-6347"/>
            <a:ext cx="1728713" cy="403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2E0D0-DFDF-47AB-A08B-ADB0F4D70C7C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78154-E08B-4DF1-9F55-B618C36BA38E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2603F7-A1BD-45DA-AD94-E4A8F077E107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4CBFA-2352-4E18-95C6-5E5CF31928F8}"/>
              </a:ext>
            </a:extLst>
          </p:cNvPr>
          <p:cNvSpPr/>
          <p:nvPr/>
        </p:nvSpPr>
        <p:spPr>
          <a:xfrm>
            <a:off x="2110612" y="0"/>
            <a:ext cx="1511885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9B6248-4AC1-4499-B2DE-48FF8B2E42F1}"/>
              </a:ext>
            </a:extLst>
          </p:cNvPr>
          <p:cNvSpPr/>
          <p:nvPr/>
        </p:nvSpPr>
        <p:spPr>
          <a:xfrm>
            <a:off x="89330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5668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evolutions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16875-97D4-42EF-B80D-F2D162C21BE4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90B26-F1B9-4068-8E91-908D96AA04C5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DDE3A-1F41-492E-AEE5-E7C65C97C9EA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C2608-CA9E-4ACD-B941-68E65B56983B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26F3C-827A-4F3F-AFDA-44FB192BC00F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1936B0-AADE-455A-8AD8-4DD61A727B76}"/>
              </a:ext>
            </a:extLst>
          </p:cNvPr>
          <p:cNvSpPr/>
          <p:nvPr/>
        </p:nvSpPr>
        <p:spPr>
          <a:xfrm>
            <a:off x="3630177" y="0"/>
            <a:ext cx="1712639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519EB5-E7E1-4914-AA62-9C67323E3983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</p:spTree>
    <p:extLst>
      <p:ext uri="{BB962C8B-B14F-4D97-AF65-F5344CB8AC3E}">
        <p14:creationId xmlns:p14="http://schemas.microsoft.com/office/powerpoint/2010/main" val="297147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981325" y="1844675"/>
            <a:ext cx="2519363" cy="4323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b="1" dirty="0" err="1">
                <a:solidFill>
                  <a:srgbClr val="333399"/>
                </a:solidFill>
              </a:rPr>
              <a:t>Two</a:t>
            </a:r>
            <a:r>
              <a:rPr lang="fr-FR" sz="2800" b="1" dirty="0">
                <a:solidFill>
                  <a:srgbClr val="333399"/>
                </a:solidFill>
              </a:rPr>
              <a:t> </a:t>
            </a:r>
            <a:r>
              <a:rPr lang="fr-FR" sz="2800" b="1" dirty="0" err="1">
                <a:solidFill>
                  <a:srgbClr val="333399"/>
                </a:solidFill>
              </a:rPr>
              <a:t>breeds</a:t>
            </a:r>
            <a:endParaRPr lang="fr-FR" sz="2800" b="1" dirty="0">
              <a:solidFill>
                <a:srgbClr val="333399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2448395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Milk</a:t>
            </a:r>
            <a:r>
              <a:rPr lang="fr-FR" sz="2000" dirty="0">
                <a:latin typeface="Arial Black" panose="020B0A04020102020204" pitchFamily="34" charset="0"/>
              </a:rPr>
              <a:t>   </a:t>
            </a:r>
            <a:r>
              <a:rPr lang="fr-FR" sz="2000" dirty="0"/>
              <a:t>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 800 000 </a:t>
            </a:r>
            <a:r>
              <a:rPr lang="fr-FR" sz="2000" i="1" dirty="0" err="1"/>
              <a:t>sheep</a:t>
            </a:r>
            <a:endParaRPr lang="fr-FR" sz="2000" i="1" dirty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868144" y="1773238"/>
            <a:ext cx="244800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Meat</a:t>
            </a: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fr-FR" sz="2000" dirty="0">
                <a:latin typeface="Arial Black" panose="020B0A04020102020204" pitchFamily="34" charset="0"/>
              </a:rPr>
              <a:t>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250 000 </a:t>
            </a:r>
            <a:r>
              <a:rPr lang="fr-FR" sz="2000" i="1" dirty="0" err="1"/>
              <a:t>sheep</a:t>
            </a:r>
            <a:endParaRPr lang="fr-FR" sz="2000" i="1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868144" y="3357563"/>
            <a:ext cx="2448000" cy="116955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fr-FR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selection</a:t>
            </a: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programs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17 000 </a:t>
            </a:r>
            <a:r>
              <a:rPr lang="fr-FR" sz="2000" i="1" dirty="0" err="1"/>
              <a:t>sheep</a:t>
            </a:r>
            <a:endParaRPr lang="fr-FR" sz="2000" i="1" dirty="0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57200" y="5334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pic>
        <p:nvPicPr>
          <p:cNvPr id="19464" name="Picture 9" descr="OVI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" y="5536543"/>
            <a:ext cx="10429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OVI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13" y="5501756"/>
            <a:ext cx="10477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179388" y="5041900"/>
            <a:ext cx="4320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selection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companies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4605224" y="5043359"/>
            <a:ext cx="4287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selection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companies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54119" y="3415835"/>
            <a:ext cx="2448395" cy="116955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fr-FR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selection</a:t>
            </a: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program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170 000 </a:t>
            </a:r>
            <a:r>
              <a:rPr lang="fr-FR" sz="2000" i="1" dirty="0" err="1"/>
              <a:t>sheep</a:t>
            </a:r>
            <a:endParaRPr lang="fr-FR" sz="2000" i="1" dirty="0"/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2903755" y="3530516"/>
            <a:ext cx="2767013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b="1" dirty="0" err="1"/>
              <a:t>Complementary</a:t>
            </a:r>
            <a:r>
              <a:rPr lang="fr-FR" sz="2800" b="1" dirty="0"/>
              <a:t> </a:t>
            </a:r>
            <a:r>
              <a:rPr lang="fr-FR" sz="2800" b="1" dirty="0" err="1"/>
              <a:t>schemas</a:t>
            </a:r>
            <a:endParaRPr lang="fr-FR" sz="2800" b="1" dirty="0"/>
          </a:p>
        </p:txBody>
      </p:sp>
      <p:sp>
        <p:nvSpPr>
          <p:cNvPr id="156698" name="Rectangle 26"/>
          <p:cNvSpPr>
            <a:spLocks noChangeArrowheads="1"/>
          </p:cNvSpPr>
          <p:nvPr/>
        </p:nvSpPr>
        <p:spPr bwMode="auto">
          <a:xfrm>
            <a:off x="0" y="549275"/>
            <a:ext cx="8799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Lacaune </a:t>
            </a:r>
            <a:r>
              <a:rPr lang="fr-F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</a:t>
            </a:r>
            <a:r>
              <a:rPr lang="fr-FR" sz="3200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</a:t>
            </a:r>
            <a:endParaRPr lang="fr-FR" sz="32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7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90" y="5593110"/>
            <a:ext cx="8334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8" y="5593110"/>
            <a:ext cx="1277939" cy="9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2968050" y="2420888"/>
            <a:ext cx="2638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82" name="ZoneTexte 3"/>
          <p:cNvSpPr txBox="1">
            <a:spLocks noChangeArrowheads="1"/>
          </p:cNvSpPr>
          <p:nvPr/>
        </p:nvSpPr>
        <p:spPr bwMode="auto">
          <a:xfrm>
            <a:off x="2982337" y="2490813"/>
            <a:ext cx="2624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400" dirty="0" err="1">
                <a:solidFill>
                  <a:srgbClr val="FF0000"/>
                </a:solidFill>
              </a:rPr>
              <a:t>Meat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testing</a:t>
            </a:r>
            <a:r>
              <a:rPr lang="fr-FR" sz="1400" dirty="0">
                <a:solidFill>
                  <a:srgbClr val="FF0000"/>
                </a:solidFill>
              </a:rPr>
              <a:t>/</a:t>
            </a:r>
            <a:r>
              <a:rPr lang="fr-FR" sz="1400" dirty="0" err="1">
                <a:solidFill>
                  <a:srgbClr val="FF0000"/>
                </a:solidFill>
              </a:rPr>
              <a:t>milk</a:t>
            </a:r>
            <a:r>
              <a:rPr lang="fr-FR" sz="1400" dirty="0">
                <a:solidFill>
                  <a:srgbClr val="FF0000"/>
                </a:solidFill>
              </a:rPr>
              <a:t> support</a:t>
            </a:r>
          </a:p>
          <a:p>
            <a:pPr algn="ctr" eaLnBrk="1" hangingPunct="1"/>
            <a:r>
              <a:rPr lang="fr-FR" sz="1400" dirty="0">
                <a:solidFill>
                  <a:srgbClr val="FF0000"/>
                </a:solidFill>
              </a:rPr>
              <a:t>Distribution AI </a:t>
            </a:r>
            <a:r>
              <a:rPr lang="fr-FR" sz="1400" dirty="0" err="1">
                <a:solidFill>
                  <a:srgbClr val="FF0000"/>
                </a:solidFill>
              </a:rPr>
              <a:t>meat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>
            <a:stCxn id="156698" idx="2"/>
            <a:endCxn id="19459" idx="0"/>
          </p:cNvCxnSpPr>
          <p:nvPr/>
        </p:nvCxnSpPr>
        <p:spPr>
          <a:xfrm flipH="1">
            <a:off x="1403586" y="1134050"/>
            <a:ext cx="2995940" cy="71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56698" idx="2"/>
            <a:endCxn id="19460" idx="0"/>
          </p:cNvCxnSpPr>
          <p:nvPr/>
        </p:nvCxnSpPr>
        <p:spPr>
          <a:xfrm>
            <a:off x="4399526" y="1134050"/>
            <a:ext cx="2692618" cy="6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9474" idx="2"/>
            <a:endCxn id="19470" idx="0"/>
          </p:cNvCxnSpPr>
          <p:nvPr/>
        </p:nvCxnSpPr>
        <p:spPr>
          <a:xfrm>
            <a:off x="1378317" y="4585386"/>
            <a:ext cx="961243" cy="456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9460" idx="2"/>
            <a:endCxn id="19462" idx="0"/>
          </p:cNvCxnSpPr>
          <p:nvPr/>
        </p:nvCxnSpPr>
        <p:spPr>
          <a:xfrm>
            <a:off x="7092144" y="2635012"/>
            <a:ext cx="0" cy="72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9462" idx="2"/>
            <a:endCxn id="19471" idx="0"/>
          </p:cNvCxnSpPr>
          <p:nvPr/>
        </p:nvCxnSpPr>
        <p:spPr>
          <a:xfrm flipH="1">
            <a:off x="6748852" y="4527114"/>
            <a:ext cx="343292" cy="51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466" name="Picture 13" descr="officiel, races, stands et vues 9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6B8469-89CF-48E2-A756-CC4C6911F7A1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C83610-85AB-43A3-B7E6-83BFE1D3E7E0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37250-620F-4F80-85F5-CEFEA5EC89F4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329676-02FB-48F1-82F7-0CB4A9A1D321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81E65D-D3A3-4D4D-B627-7B3F4348E6DF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4DF942-FB6F-4F56-BEA2-A7B74108AC2E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91B07F-9B89-472A-A4C0-99098191BAD5}"/>
              </a:ext>
            </a:extLst>
          </p:cNvPr>
          <p:cNvSpPr/>
          <p:nvPr/>
        </p:nvSpPr>
        <p:spPr>
          <a:xfrm>
            <a:off x="956614" y="-5029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cxnSp>
        <p:nvCxnSpPr>
          <p:cNvPr id="36" name="Connecteur droit avec flèche 12">
            <a:extLst>
              <a:ext uri="{FF2B5EF4-FFF2-40B4-BE49-F238E27FC236}">
                <a16:creationId xmlns:a16="http://schemas.microsoft.com/office/drawing/2014/main" id="{73BBD984-DCA9-46BE-A4C6-6E89C666C1CA}"/>
              </a:ext>
            </a:extLst>
          </p:cNvPr>
          <p:cNvCxnSpPr/>
          <p:nvPr/>
        </p:nvCxnSpPr>
        <p:spPr>
          <a:xfrm>
            <a:off x="1259632" y="2688480"/>
            <a:ext cx="0" cy="72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3125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Evolution of Lacaune ram indexes</a:t>
            </a:r>
          </a:p>
          <a:p>
            <a:pPr algn="ctr"/>
            <a:r>
              <a:rPr lang="en-CA" sz="3200" b="1">
                <a:solidFill>
                  <a:schemeClr val="accent4">
                    <a:lumMod val="50000"/>
                  </a:schemeClr>
                </a:solidFill>
              </a:rPr>
              <a:t>Milk, fat, protein </a:t>
            </a:r>
            <a:r>
              <a:rPr lang="en-CA" sz="2400" b="1">
                <a:solidFill>
                  <a:schemeClr val="accent4">
                    <a:lumMod val="50000"/>
                  </a:schemeClr>
                </a:solidFill>
              </a:rPr>
              <a:t>(2017 index averages)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en-CA" smtClean="0"/>
              <a:t>30</a:t>
            </a:fld>
            <a:endParaRPr lang="en-CA"/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57261"/>
              </p:ext>
            </p:extLst>
          </p:nvPr>
        </p:nvGraphicFramePr>
        <p:xfrm>
          <a:off x="153988" y="1341438"/>
          <a:ext cx="8666162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" name="Worksheet" r:id="rId4" imgW="7658045" imgH="3800510" progId="Excel.Sheet.8">
                  <p:embed/>
                </p:oleObj>
              </mc:Choice>
              <mc:Fallback>
                <p:oleObj name="Worksheet" r:id="rId4" imgW="7658045" imgH="380051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341438"/>
                        <a:ext cx="8666162" cy="534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60032" y="4291062"/>
            <a:ext cx="3240360" cy="12618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CA" sz="1600" b="1" dirty="0">
                <a:solidFill>
                  <a:srgbClr val="0070C0"/>
                </a:solidFill>
                <a:sym typeface="Symbol" pitchFamily="18" charset="2"/>
              </a:rPr>
              <a:t>G</a:t>
            </a:r>
            <a:r>
              <a:rPr lang="en-CA" sz="16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 Fat &amp; protein annually:</a:t>
            </a:r>
          </a:p>
          <a:p>
            <a:pPr eaLnBrk="0" hangingPunct="0">
              <a:spcBef>
                <a:spcPts val="600"/>
              </a:spcBef>
            </a:pPr>
            <a:r>
              <a:rPr lang="en-CA" sz="16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1991-2000: 0.26 g/l &amp; 0.20 g/l 2001-2006: 0.18 g/l &amp; 0.13 g/l </a:t>
            </a:r>
          </a:p>
          <a:p>
            <a:pPr eaLnBrk="0" hangingPunct="0">
              <a:spcBef>
                <a:spcPts val="600"/>
              </a:spcBef>
            </a:pPr>
            <a:r>
              <a:rPr lang="en-CA" sz="16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2007-2015: 0.22 g/l &amp; 0.19 g/l </a:t>
            </a:r>
            <a:endParaRPr lang="en-CA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99072" y="1988840"/>
            <a:ext cx="2637656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CA" b="1" dirty="0">
                <a:solidFill>
                  <a:srgbClr val="0070C0"/>
                </a:solidFill>
                <a:sym typeface="Symbol" pitchFamily="18" charset="2"/>
              </a:rPr>
              <a:t>G</a:t>
            </a:r>
            <a:r>
              <a:rPr lang="en-CA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 MILK annually:</a:t>
            </a:r>
          </a:p>
          <a:p>
            <a:pPr eaLnBrk="0" hangingPunct="0">
              <a:spcBef>
                <a:spcPts val="600"/>
              </a:spcBef>
            </a:pPr>
            <a:r>
              <a:rPr lang="en-CA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1980 -1990: 7.3 litres 1991-2000: 5.5 litres 2001-2006: 4.5 litres 2007-2015: 4.5 litres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F281A-8BE2-4B7A-BE25-9646BA9E0B29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247C8-82D7-422E-89BC-60575D70A03B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A1756-F818-4058-9166-845D653D0FE3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5E75E-43D7-4B32-9333-5825C330C275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9A77A-A37D-4383-B0B6-B1D5EBBB3A0E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AE423-91C1-4E92-821B-0D5A8246688C}"/>
              </a:ext>
            </a:extLst>
          </p:cNvPr>
          <p:cNvSpPr/>
          <p:nvPr/>
        </p:nvSpPr>
        <p:spPr>
          <a:xfrm>
            <a:off x="3630177" y="0"/>
            <a:ext cx="1712639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A194-AC4D-433A-920E-C934C1C82413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</p:spTree>
    <p:extLst>
      <p:ext uri="{BB962C8B-B14F-4D97-AF65-F5344CB8AC3E}">
        <p14:creationId xmlns:p14="http://schemas.microsoft.com/office/powerpoint/2010/main" val="132704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0" y="6246000"/>
            <a:ext cx="9144000" cy="612000"/>
            <a:chOff x="0" y="6246000"/>
            <a:chExt cx="9144000" cy="612000"/>
          </a:xfrm>
        </p:grpSpPr>
        <p:sp>
          <p:nvSpPr>
            <p:cNvPr id="25" name="Rectangle 24"/>
            <p:cNvSpPr/>
            <p:nvPr/>
          </p:nvSpPr>
          <p:spPr>
            <a:xfrm>
              <a:off x="0" y="6246000"/>
              <a:ext cx="9144000" cy="6120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139952" y="6367333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66"/>
                  </a:solidFill>
                  <a:latin typeface="Gill Sans MT Condensed" pitchFamily="34" charset="0"/>
                </a:rPr>
                <a:t>E. Verrier et al., CIOC, Saint-Affrique, 8-9 avril 2015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30" y="6375750"/>
              <a:ext cx="1764000" cy="35249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299999"/>
              <a:ext cx="1008000" cy="504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152" y="6263999"/>
              <a:ext cx="704457" cy="57600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770" y="2126882"/>
            <a:ext cx="6772847" cy="40023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234330"/>
            <a:ext cx="87846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</a:rPr>
              <a:t>Compared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</a:rPr>
              <a:t>evolution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 of the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</a:rPr>
              <a:t>genetic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</a:rPr>
              <a:t>average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 over time in France</a:t>
            </a:r>
          </a:p>
          <a:p>
            <a:pPr algn="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(in standard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deviation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units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per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genetic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characteristic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Source: INRA and </a:t>
            </a:r>
            <a:r>
              <a:rPr lang="fr-FR" sz="1400" b="1" dirty="0" err="1">
                <a:solidFill>
                  <a:schemeClr val="accent4">
                    <a:lumMod val="50000"/>
                  </a:schemeClr>
                </a:solidFill>
              </a:rPr>
              <a:t>Technical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 Institutes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Selection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efficiency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572000" y="3861048"/>
            <a:ext cx="0" cy="19442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FF2E7-6454-4427-9C0B-CFBA55317036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8C57E8-3C49-45C8-81B1-9669D57FF6C6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8C740E-C7A1-45FC-8119-B8C3762B9060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551EFF-245B-44D7-8150-56FAF627D328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C24805-F486-49AC-8E2E-238D4302141D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707FF-BB2B-451B-99DC-2D50B8397F53}"/>
              </a:ext>
            </a:extLst>
          </p:cNvPr>
          <p:cNvSpPr/>
          <p:nvPr/>
        </p:nvSpPr>
        <p:spPr>
          <a:xfrm>
            <a:off x="3630177" y="0"/>
            <a:ext cx="1712639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42A8BC-B381-498F-B7F0-EBA40A67D4AB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</p:spTree>
    <p:extLst>
      <p:ext uri="{BB962C8B-B14F-4D97-AF65-F5344CB8AC3E}">
        <p14:creationId xmlns:p14="http://schemas.microsoft.com/office/powerpoint/2010/main" val="314471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Genetic evolution and middle 2017</a:t>
            </a:r>
          </a:p>
          <a:p>
            <a:pPr algn="ctr"/>
            <a:r>
              <a:rPr lang="en-CA" sz="3200" b="1" dirty="0">
                <a:solidFill>
                  <a:schemeClr val="accent4">
                    <a:lumMod val="50000"/>
                  </a:schemeClr>
                </a:solidFill>
              </a:rPr>
              <a:t>Milk in first lactation</a:t>
            </a:r>
            <a:endParaRPr lang="en-C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6184776"/>
            <a:ext cx="533400" cy="152400"/>
          </a:xfrm>
        </p:spPr>
        <p:txBody>
          <a:bodyPr/>
          <a:lstStyle/>
          <a:p>
            <a:fld id="{CF4668DC-857F-487D-BFFA-8C0CA5037977}" type="slidenum">
              <a:rPr lang="en-CA" smtClean="0"/>
              <a:t>32</a:t>
            </a:fld>
            <a:endParaRPr lang="en-CA"/>
          </a:p>
        </p:txBody>
      </p:sp>
      <p:graphicFrame>
        <p:nvGraphicFramePr>
          <p:cNvPr id="5" name="Obje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416771"/>
              </p:ext>
            </p:extLst>
          </p:nvPr>
        </p:nvGraphicFramePr>
        <p:xfrm>
          <a:off x="179512" y="1340768"/>
          <a:ext cx="828092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Worksheet" r:id="rId4" imgW="7658045" imgH="5057669" progId="Excel.Sheet.8">
                  <p:embed/>
                </p:oleObj>
              </mc:Choice>
              <mc:Fallback>
                <p:oleObj name="Worksheet" r:id="rId4" imgW="7658045" imgH="505766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8280920" cy="504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28194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2000-2017                            P annually: 2.8 litres         G </a:t>
            </a:r>
            <a:r>
              <a:rPr lang="en-CA" b="1" dirty="0">
                <a:solidFill>
                  <a:srgbClr val="0070C0"/>
                </a:solidFill>
                <a:sym typeface="Symbol" pitchFamily="18" charset="2"/>
              </a:rPr>
              <a:t>annually:</a:t>
            </a:r>
            <a:r>
              <a:rPr lang="en-CA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 4.5 litres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71600" y="5229200"/>
            <a:ext cx="2190700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62300" y="5229200"/>
            <a:ext cx="3062194" cy="14401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24494" y="5229200"/>
            <a:ext cx="1586022" cy="144016"/>
          </a:xfrm>
          <a:prstGeom prst="rect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A421A-D301-4DC3-BC0F-CF611776C100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History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915AF-516F-4E8C-B081-2AE6C63258DD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3F60F-1F6B-48D6-9912-2D75DF313D59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12693-60DC-477C-99B7-7E510B23B1AD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872CB1-BC4A-48A6-84D0-EEC0CD0F30DC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Organization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81BBEC-6A37-4854-8725-FD5CF38A8946}"/>
              </a:ext>
            </a:extLst>
          </p:cNvPr>
          <p:cNvSpPr/>
          <p:nvPr/>
        </p:nvSpPr>
        <p:spPr>
          <a:xfrm>
            <a:off x="3630177" y="0"/>
            <a:ext cx="1712639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F6008-D630-49FD-B096-517F3675D22F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</p:spTree>
    <p:extLst>
      <p:ext uri="{BB962C8B-B14F-4D97-AF65-F5344CB8AC3E}">
        <p14:creationId xmlns:p14="http://schemas.microsoft.com/office/powerpoint/2010/main" val="1096012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6232525"/>
            <a:ext cx="87990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/>
              <a:t>Note: high index = </a:t>
            </a:r>
            <a:r>
              <a:rPr lang="fr-FR" dirty="0" err="1"/>
              <a:t>favourable</a:t>
            </a:r>
            <a:r>
              <a:rPr lang="fr-FR" dirty="0"/>
              <a:t> / </a:t>
            </a:r>
            <a:r>
              <a:rPr lang="fr-FR" dirty="0" err="1"/>
              <a:t>low</a:t>
            </a:r>
            <a:r>
              <a:rPr lang="fr-FR" dirty="0"/>
              <a:t> index = </a:t>
            </a:r>
            <a:r>
              <a:rPr lang="fr-FR"/>
              <a:t>unfavourable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Genetic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Morphology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index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udder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/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cells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  <p:graphicFrame>
        <p:nvGraphicFramePr>
          <p:cNvPr id="4" name="Obje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699868"/>
              </p:ext>
            </p:extLst>
          </p:nvPr>
        </p:nvGraphicFramePr>
        <p:xfrm>
          <a:off x="323528" y="1241057"/>
          <a:ext cx="8280920" cy="52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3" name="Worksheet" r:id="rId4" imgW="7610388" imgH="5029389" progId="Excel.Sheet.8">
                  <p:embed/>
                </p:oleObj>
              </mc:Choice>
              <mc:Fallback>
                <p:oleObj name="Worksheet" r:id="rId4" imgW="7610388" imgH="502938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41057"/>
                        <a:ext cx="8280920" cy="52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95736" y="1700808"/>
            <a:ext cx="5615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Rate of </a:t>
            </a:r>
            <a:r>
              <a:rPr lang="fr-FR" b="1" dirty="0" err="1">
                <a:solidFill>
                  <a:srgbClr val="0070C0"/>
                </a:solidFill>
                <a:latin typeface="+mj-lt"/>
              </a:rPr>
              <a:t>genetic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 gain </a:t>
            </a:r>
            <a:r>
              <a:rPr lang="fr-FR" b="1" dirty="0" err="1">
                <a:solidFill>
                  <a:srgbClr val="0070C0"/>
                </a:solidFill>
                <a:latin typeface="+mj-lt"/>
              </a:rPr>
              <a:t>since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 2005: </a:t>
            </a:r>
          </a:p>
          <a:p>
            <a:pPr algn="ctr">
              <a:spcBef>
                <a:spcPts val="0"/>
              </a:spcBef>
            </a:pPr>
            <a:r>
              <a:rPr lang="fr-FR" b="1" dirty="0" err="1">
                <a:solidFill>
                  <a:srgbClr val="0070C0"/>
                </a:solidFill>
                <a:latin typeface="+mj-lt"/>
              </a:rPr>
              <a:t>SCC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: 0.088 </a:t>
            </a:r>
            <a:r>
              <a:rPr lang="fr-FR" b="1" dirty="0">
                <a:solidFill>
                  <a:srgbClr val="0070C0"/>
                </a:solidFill>
                <a:latin typeface="+mj-lt"/>
                <a:sym typeface="Symbol" panose="05050102010706020507" pitchFamily="18" charset="2"/>
              </a:rPr>
              <a:t>g</a:t>
            </a:r>
          </a:p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MAM: 0.059 </a:t>
            </a:r>
            <a:r>
              <a:rPr lang="fr-FR" b="1" dirty="0">
                <a:solidFill>
                  <a:srgbClr val="0070C0"/>
                </a:solidFill>
                <a:latin typeface="+mj-lt"/>
                <a:sym typeface="Symbol" panose="05050102010706020507" pitchFamily="18" charset="2"/>
              </a:rPr>
              <a:t>g</a:t>
            </a:r>
            <a:endParaRPr lang="fr-FR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47C40-9E8F-4713-B91E-660C8DD37EE0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9EA8E2-9094-484A-93FC-6D546C8719E8}"/>
              </a:ext>
            </a:extLst>
          </p:cNvPr>
          <p:cNvSpPr/>
          <p:nvPr/>
        </p:nvSpPr>
        <p:spPr>
          <a:xfrm>
            <a:off x="534281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1050C-5D9D-440C-98DA-6BAC4E1CE20B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D17D9-EA31-4F7C-A1F1-55B565919938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3D43B-6CD2-4358-8B97-9BF5A9F9AE88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93C7F-805C-46BA-8100-317F5B20923F}"/>
              </a:ext>
            </a:extLst>
          </p:cNvPr>
          <p:cNvSpPr/>
          <p:nvPr/>
        </p:nvSpPr>
        <p:spPr>
          <a:xfrm>
            <a:off x="3630177" y="0"/>
            <a:ext cx="1712639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F1E8D9-D165-40BD-8770-5EACA6025032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</p:spTree>
    <p:extLst>
      <p:ext uri="{BB962C8B-B14F-4D97-AF65-F5344CB8AC3E}">
        <p14:creationId xmlns:p14="http://schemas.microsoft.com/office/powerpoint/2010/main" val="105881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Results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of the </a:t>
            </a:r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sector-wide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distribution of </a:t>
            </a:r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gain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6184B-CC2C-44DD-AB14-EC3FAD081F84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C0BF2-93A8-4FE8-A32B-7A46436F6E0F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D693D-41C5-4F67-BA73-065AFB6F0802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2B8461-415A-420E-A6CC-CC32EF0DFA22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97EE9-24F2-4394-8669-762B3CEB4FF9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45521-FD43-4BF3-B0A6-03385A2A6C27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992AF-E363-4C6F-AB83-EDB9DF9A9F80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53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735" y="1649813"/>
            <a:ext cx="6264696" cy="467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Concentrate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reduction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ewes’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feeding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8217E-AAAE-4A73-B088-8FEA3B4D3958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A54B2-A552-48FE-8BB2-273AFD82FF6A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B0711-DE00-43EE-8E44-BBE152185A52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A0257-D0CF-4E75-AB37-C03484297D55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622F6-5544-41AA-A310-B7F40A4BAA0D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CED77-39F4-4FFC-A5D0-90C583F50A0E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00D98D-4D08-4417-870F-47B569FF77FA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219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179" y="1484784"/>
            <a:ext cx="6851104" cy="51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Reduction in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amount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forage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purchased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B416D-B6A3-483A-8297-F61749CA362F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E102C-228C-4E0B-A79F-9CB1A83ABC86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364A7-8577-4ECA-BE60-AAE168E16CB3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8BF2E3-056E-484A-8178-84EA98A2F195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F106D-3DAE-4F23-A063-D94C97BBEE31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49C15-72B4-4775-9233-3B2F70EFFE00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2317E-0F5F-477B-95B0-BEADA1AB2896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024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792"/>
            <a:ext cx="6768752" cy="51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Increase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milk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production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D0674-D994-473F-A4BB-1C33745C6DEF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7E6D3-1D31-4E6E-BD40-A0EDB7EF5D20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9F619-BB02-4DB4-B474-56A959507F90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EEC99-9A6E-487F-97E5-000B9C7AC12C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11557-456A-426F-BB62-BCF31329B8F1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02537E-54A6-4F34-961A-8B989A66FD6B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CB617-6BB2-4384-BA85-61D3AD210265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676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638132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Tank fat content: sources </a:t>
            </a:r>
            <a:r>
              <a:rPr lang="fr-FR" sz="1600" dirty="0" err="1"/>
              <a:t>SIEOL</a:t>
            </a:r>
            <a:r>
              <a:rPr lang="fr-FR" sz="1600" dirty="0"/>
              <a:t> </a:t>
            </a:r>
            <a:r>
              <a:rPr lang="fr-FR" sz="1600" dirty="0" err="1"/>
              <a:t>technical</a:t>
            </a:r>
            <a:r>
              <a:rPr lang="fr-FR" sz="1600" dirty="0"/>
              <a:t> support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Lacaune: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Compared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between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tank fat content of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OMR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flocks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selectors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and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SMR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users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38</a:t>
            </a:fld>
            <a:endParaRPr lang="fr-BE"/>
          </a:p>
        </p:txBody>
      </p:sp>
      <p:graphicFrame>
        <p:nvGraphicFramePr>
          <p:cNvPr id="4" name="Obje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63614"/>
              </p:ext>
            </p:extLst>
          </p:nvPr>
        </p:nvGraphicFramePr>
        <p:xfrm>
          <a:off x="542925" y="1341438"/>
          <a:ext cx="764381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name="Worksheet" r:id="rId4" imgW="7648589" imgH="5229237" progId="Excel.Sheet.8">
                  <p:embed/>
                </p:oleObj>
              </mc:Choice>
              <mc:Fallback>
                <p:oleObj name="Worksheet" r:id="rId4" imgW="7648589" imgH="522923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341438"/>
                        <a:ext cx="764381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EC53CBE-0CAE-4D03-90F6-3E407CBFF4B7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6FEBF-86CE-48BE-A46A-3A0C9D5D99BC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668253-25D0-41B7-A27E-60499B4FA9A7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558919-01D7-4BCF-9E2D-EE1ADEA2E5BB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CABE3-F3FF-47D0-8907-6CCDC6129598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0DF26-F242-4CD7-9D2C-901690458E90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0DFAE1-03D4-4C0C-9943-C51C642A9477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463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638132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Tank </a:t>
            </a:r>
            <a:r>
              <a:rPr lang="fr-FR" sz="1600" dirty="0" err="1"/>
              <a:t>protein</a:t>
            </a:r>
            <a:r>
              <a:rPr lang="fr-FR" sz="1600" dirty="0"/>
              <a:t> content: sources </a:t>
            </a:r>
            <a:r>
              <a:rPr lang="fr-FR" sz="1600" dirty="0" err="1"/>
              <a:t>SIEOL</a:t>
            </a:r>
            <a:r>
              <a:rPr lang="fr-FR" sz="1600" dirty="0"/>
              <a:t> </a:t>
            </a:r>
            <a:r>
              <a:rPr lang="fr-FR" sz="1600" dirty="0" err="1"/>
              <a:t>technical</a:t>
            </a:r>
            <a:r>
              <a:rPr lang="fr-FR" sz="1600" dirty="0"/>
              <a:t> support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Lacaune: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Compared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between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tank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protein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content of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OMR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flocks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selectors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and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SMR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users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39</a:t>
            </a:fld>
            <a:endParaRPr lang="fr-BE"/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386131"/>
              </p:ext>
            </p:extLst>
          </p:nvPr>
        </p:nvGraphicFramePr>
        <p:xfrm>
          <a:off x="542925" y="1341438"/>
          <a:ext cx="764381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" name="Worksheet" r:id="rId4" imgW="7648589" imgH="5229237" progId="Excel.Sheet.8">
                  <p:embed/>
                </p:oleObj>
              </mc:Choice>
              <mc:Fallback>
                <p:oleObj name="Worksheet" r:id="rId4" imgW="7648589" imgH="522923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341438"/>
                        <a:ext cx="764381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AAAC5E5A-BACC-4B27-BA94-F1B2D2AB16C3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F6AE3-54F3-4256-A333-4EE6BD33E4C7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1BF93-874F-46D7-A8EE-D19D54C077A9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9E8860-5773-4A58-8161-430EA3A8A149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5552CA-F007-4424-B17B-3433C12B19DA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1B6E09-5AF9-4E9C-9DEC-8C11E4DA62DB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C76D39-C404-4AFA-8518-4D08F2F4BED5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42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8799052" cy="6400800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History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22228E-F9B5-49D4-9DB0-7901F7D6653D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33460-CF21-4A4B-AA1E-C71024476D42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B558C-D55E-4BE1-95BA-7413FF80EEF5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11CCF-ED29-4506-81D0-0FB3A43FF9D0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88495-AD28-4A68-86DF-78355C8BE48A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B31A3-1003-4C42-9F55-39464FBCADDA}"/>
              </a:ext>
            </a:extLst>
          </p:cNvPr>
          <p:cNvSpPr/>
          <p:nvPr/>
        </p:nvSpPr>
        <p:spPr>
          <a:xfrm>
            <a:off x="-14986" y="-5029"/>
            <a:ext cx="97160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E091E-ABB3-486B-8534-453B37DC56AE}"/>
              </a:ext>
            </a:extLst>
          </p:cNvPr>
          <p:cNvSpPr/>
          <p:nvPr/>
        </p:nvSpPr>
        <p:spPr>
          <a:xfrm>
            <a:off x="956614" y="-5029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627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416699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powerful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impact on the division</a:t>
            </a:r>
          </a:p>
          <a:p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Richness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the Roquefort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milk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- 170 million litres/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89195"/>
              </p:ext>
            </p:extLst>
          </p:nvPr>
        </p:nvGraphicFramePr>
        <p:xfrm>
          <a:off x="534873" y="1915895"/>
          <a:ext cx="5523244" cy="41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1698406" y="5522266"/>
            <a:ext cx="40719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Arial" pitchFamily="34" charset="0"/>
              </a:rPr>
              <a:t>(sources: Confédération Générale de Roquefort)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508725" y="3937584"/>
            <a:ext cx="4359419" cy="452293"/>
            <a:chOff x="2492829" y="1403651"/>
            <a:chExt cx="6226628" cy="452293"/>
          </a:xfrm>
        </p:grpSpPr>
        <p:sp>
          <p:nvSpPr>
            <p:cNvPr id="18" name="Rectangle 17"/>
            <p:cNvSpPr/>
            <p:nvPr/>
          </p:nvSpPr>
          <p:spPr>
            <a:xfrm>
              <a:off x="2492829" y="1403651"/>
              <a:ext cx="2275114" cy="4522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96787" y="1464839"/>
              <a:ext cx="980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milk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67943" y="1403652"/>
              <a:ext cx="3951514" cy="45229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25402" y="1453954"/>
              <a:ext cx="2719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Milk + </a:t>
              </a:r>
              <a:r>
                <a:rPr lang="fr-FR" dirty="0" err="1"/>
                <a:t>richness</a:t>
              </a:r>
              <a:endParaRPr lang="fr-FR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480149" y="3706384"/>
            <a:ext cx="1895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Selection</a:t>
            </a:r>
            <a:r>
              <a:rPr lang="fr-FR" sz="2800" dirty="0"/>
              <a:t> objective </a:t>
            </a:r>
          </a:p>
        </p:txBody>
      </p:sp>
      <p:sp>
        <p:nvSpPr>
          <p:cNvPr id="23" name="Flèche droite 22"/>
          <p:cNvSpPr/>
          <p:nvPr/>
        </p:nvSpPr>
        <p:spPr>
          <a:xfrm rot="10800000">
            <a:off x="6058117" y="4044200"/>
            <a:ext cx="409216" cy="2813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40</a:t>
            </a:fld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F5C222-C880-4BA1-B851-4EF55F386AC2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AC12DD-1E60-4D2A-AEE8-2118DC4F00B5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B20E87-5DCF-46BA-9233-596C993F5987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4BAAF7-4510-43D1-8F80-B90E857B9133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4BE9D-886D-40D6-81EE-F47448C866AA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FEA886-A6D2-446A-83D0-F8129D8650A7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EA6129-E47D-4E07-8F8A-DEF303D4451E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985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50328" y="1772816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00" dirty="0" err="1">
                <a:solidFill>
                  <a:srgbClr val="006600"/>
                </a:solidFill>
              </a:rPr>
              <a:t>Selector</a:t>
            </a:r>
            <a:r>
              <a:rPr lang="fr-FR" altLang="fr-FR" sz="2000" dirty="0">
                <a:solidFill>
                  <a:srgbClr val="006600"/>
                </a:solidFill>
              </a:rPr>
              <a:t> breeders (</a:t>
            </a:r>
            <a:r>
              <a:rPr lang="fr-FR" altLang="fr-FR" sz="2000" dirty="0" err="1">
                <a:solidFill>
                  <a:srgbClr val="006600"/>
                </a:solidFill>
              </a:rPr>
              <a:t>OMR</a:t>
            </a:r>
            <a:r>
              <a:rPr lang="fr-FR" altLang="fr-FR" sz="2000" dirty="0">
                <a:solidFill>
                  <a:srgbClr val="006600"/>
                </a:solidFill>
              </a:rPr>
              <a:t>) versus </a:t>
            </a:r>
            <a:r>
              <a:rPr lang="fr-FR" altLang="fr-FR" sz="2000" dirty="0" err="1">
                <a:solidFill>
                  <a:srgbClr val="006600"/>
                </a:solidFill>
              </a:rPr>
              <a:t>users</a:t>
            </a:r>
            <a:r>
              <a:rPr lang="fr-FR" altLang="fr-FR" sz="2000" dirty="0">
                <a:solidFill>
                  <a:srgbClr val="006600"/>
                </a:solidFill>
              </a:rPr>
              <a:t> (</a:t>
            </a:r>
            <a:r>
              <a:rPr lang="fr-FR" altLang="fr-FR" sz="2000" dirty="0" err="1">
                <a:solidFill>
                  <a:srgbClr val="006600"/>
                </a:solidFill>
              </a:rPr>
              <a:t>SMR</a:t>
            </a:r>
            <a:r>
              <a:rPr lang="fr-FR" altLang="fr-FR" sz="2000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529208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 of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genetic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gain</a:t>
            </a:r>
          </a:p>
          <a:p>
            <a:pPr algn="l"/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SCC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phenotypic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evolution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 in the Lacaune 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</a:rPr>
              <a:t>breed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41</a:t>
            </a:fld>
            <a:endParaRPr lang="fr-BE"/>
          </a:p>
        </p:txBody>
      </p:sp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37428"/>
              </p:ext>
            </p:extLst>
          </p:nvPr>
        </p:nvGraphicFramePr>
        <p:xfrm>
          <a:off x="400050" y="2366962"/>
          <a:ext cx="8343900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7511A6B-ED54-42CE-B58C-3DD1CAA25DDC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6C1AB-5F63-4E19-B073-5A594F649E33}"/>
              </a:ext>
            </a:extLst>
          </p:cNvPr>
          <p:cNvSpPr/>
          <p:nvPr/>
        </p:nvSpPr>
        <p:spPr>
          <a:xfrm>
            <a:off x="635092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65D5F-46A2-4D43-A76F-9105BB7DCECA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C6855-B491-48A9-9234-5428CA2DFB8D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EA8A62-EA7B-4B5A-815A-465BA3B2F068}"/>
              </a:ext>
            </a:extLst>
          </p:cNvPr>
          <p:cNvSpPr/>
          <p:nvPr/>
        </p:nvSpPr>
        <p:spPr>
          <a:xfrm>
            <a:off x="5004048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D2AAA-5FC8-45FC-9DE3-5033C7AB1C30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0DB3C-7FE6-44AE-B0D7-FD434C038D99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747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Future orientations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42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0A3E6-67E4-4E07-A670-7619F364A133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6DA69-6B04-495B-AC92-1758599BD8F9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81B0A-2DA2-47F4-8B0C-88B331804D90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8A9E1-0397-4EF2-B405-4CE16CAE61EE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EE79A-AB0E-497C-A2B4-2CDC31BDA002}"/>
              </a:ext>
            </a:extLst>
          </p:cNvPr>
          <p:cNvSpPr/>
          <p:nvPr/>
        </p:nvSpPr>
        <p:spPr>
          <a:xfrm>
            <a:off x="6158706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3B347-A800-4B0E-8650-4BEF501D3376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42454-F10A-42C0-970D-07723482D229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608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0979" y="1844824"/>
            <a:ext cx="8713630" cy="4896544"/>
          </a:xfrm>
        </p:spPr>
        <p:txBody>
          <a:bodyPr>
            <a:normAutofit fontScale="92500" lnSpcReduction="10000"/>
          </a:bodyPr>
          <a:lstStyle/>
          <a:p>
            <a:pPr marL="1036638" lvl="1" indent="-857250" eaLnBrk="1" hangingPunct="1">
              <a:buFont typeface="Wingdings" panose="05000000000000000000" pitchFamily="2" charset="2"/>
              <a:buChar char="v"/>
            </a:pPr>
            <a:r>
              <a:rPr lang="en-CA" sz="2900" b="1" dirty="0"/>
              <a:t>Once-a-day milking </a:t>
            </a:r>
          </a:p>
          <a:p>
            <a:pPr marL="1036638" lvl="2" indent="-457200">
              <a:buFontTx/>
              <a:buChar char="-"/>
            </a:pPr>
            <a:r>
              <a:rPr lang="en-CA" sz="2900" dirty="0"/>
              <a:t>0.6 to 0.75 correlation between twice-a-day and once-a-day milking.</a:t>
            </a:r>
          </a:p>
          <a:p>
            <a:pPr marL="1036638" lvl="2" indent="-457200">
              <a:buFontTx/>
              <a:buChar char="-"/>
            </a:pPr>
            <a:r>
              <a:rPr lang="en-CA" sz="2900" dirty="0"/>
              <a:t>Aptitude associated to the udder’s  internal morphology (cistern)</a:t>
            </a:r>
          </a:p>
          <a:p>
            <a:pPr marL="1036638" lvl="2" indent="-457200">
              <a:buFontTx/>
              <a:buChar char="-"/>
            </a:pPr>
            <a:r>
              <a:rPr lang="en-CA" sz="2900" dirty="0"/>
              <a:t>Cheesemakers’ yield and milk composition (+ soluble proteins)</a:t>
            </a:r>
            <a:endParaRPr lang="en-CA" sz="2900" b="1" dirty="0"/>
          </a:p>
          <a:p>
            <a:pPr marL="1036638" lvl="1" indent="-857250">
              <a:buFont typeface="Wingdings" panose="05000000000000000000" pitchFamily="2" charset="2"/>
              <a:buChar char="v"/>
            </a:pPr>
            <a:r>
              <a:rPr lang="en-CA" sz="2900" b="1" dirty="0"/>
              <a:t>Lactation persistence </a:t>
            </a:r>
            <a:r>
              <a:rPr lang="en-CA" sz="2900" dirty="0"/>
              <a:t>(increase in milking length per lactation)</a:t>
            </a:r>
          </a:p>
          <a:p>
            <a:pPr marL="1036638" lvl="1" indent="-857250" eaLnBrk="1" hangingPunct="1">
              <a:buFont typeface="Wingdings" panose="05000000000000000000" pitchFamily="2" charset="2"/>
              <a:buChar char="v"/>
            </a:pPr>
            <a:r>
              <a:rPr lang="en-CA" sz="2900" b="1" dirty="0"/>
              <a:t>Functional longevity </a:t>
            </a:r>
            <a:r>
              <a:rPr lang="en-CA" sz="2900" dirty="0"/>
              <a:t>(number of milking days from her first parturition to a certain age)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000099"/>
                </a:solidFill>
              </a:rPr>
              <a:t>	</a:t>
            </a:r>
          </a:p>
          <a:p>
            <a:endParaRPr lang="en-CA" sz="800" dirty="0">
              <a:solidFill>
                <a:srgbClr val="000099"/>
              </a:solidFill>
            </a:endParaRPr>
          </a:p>
          <a:p>
            <a:endParaRPr lang="en-CA" sz="1600" b="1" i="1" dirty="0">
              <a:solidFill>
                <a:srgbClr val="000099"/>
              </a:solidFill>
            </a:endParaRPr>
          </a:p>
          <a:p>
            <a:pPr marL="179388" lvl="1" indent="0" eaLnBrk="1" hangingPunct="1">
              <a:buNone/>
            </a:pPr>
            <a:endParaRPr lang="en-CA" b="1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New, feasible objectives associated to the evolution of needs</a:t>
            </a:r>
            <a:endParaRPr lang="en-CA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43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75A2F-D61D-4FE1-9A12-D99A77F1E595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DC127-E0F1-48E4-8A63-107C4F620D3E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1487D-4975-4AE5-A954-BA78B1AA38EA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C7740-DA15-4611-82FB-FAFB2B37AAD7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BF7F4-9A39-482C-9B6A-6D5084281E15}"/>
              </a:ext>
            </a:extLst>
          </p:cNvPr>
          <p:cNvSpPr/>
          <p:nvPr/>
        </p:nvSpPr>
        <p:spPr>
          <a:xfrm>
            <a:off x="6158706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35EA0-29EC-43DB-A711-A152EB8A7486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D0E09-3C62-4597-92D7-2726B4661BFD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002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0190" y="1649813"/>
            <a:ext cx="8691548" cy="2592288"/>
          </a:xfrm>
        </p:spPr>
        <p:txBody>
          <a:bodyPr>
            <a:noAutofit/>
          </a:bodyPr>
          <a:lstStyle/>
          <a:p>
            <a:pPr lvl="1"/>
            <a:r>
              <a:rPr lang="fr-FR" sz="2400" b="1" dirty="0"/>
              <a:t>  Fine </a:t>
            </a:r>
            <a:r>
              <a:rPr lang="fr-FR" sz="2400" b="1" dirty="0" err="1"/>
              <a:t>milk</a:t>
            </a:r>
            <a:r>
              <a:rPr lang="fr-FR" sz="2400" b="1" dirty="0"/>
              <a:t> composition (</a:t>
            </a:r>
            <a:r>
              <a:rPr lang="fr-FR" sz="2400" b="1" dirty="0" err="1"/>
              <a:t>Phénofinlait</a:t>
            </a:r>
            <a:r>
              <a:rPr lang="fr-FR" sz="2400" b="1" dirty="0"/>
              <a:t> </a:t>
            </a:r>
            <a:r>
              <a:rPr lang="fr-FR" sz="2400" b="1" dirty="0" err="1"/>
              <a:t>study</a:t>
            </a:r>
            <a:r>
              <a:rPr lang="fr-FR" sz="2400" b="1" dirty="0"/>
              <a:t>)</a:t>
            </a:r>
          </a:p>
          <a:p>
            <a:pPr marL="228600" lvl="1" indent="0">
              <a:buNone/>
            </a:pPr>
            <a:r>
              <a:rPr lang="fr-FR" sz="2000" dirty="0">
                <a:solidFill>
                  <a:schemeClr val="accent5"/>
                </a:solidFill>
              </a:rPr>
              <a:t>Fine </a:t>
            </a:r>
            <a:r>
              <a:rPr lang="fr-FR" sz="2000" dirty="0" err="1">
                <a:solidFill>
                  <a:schemeClr val="accent5"/>
                </a:solidFill>
              </a:rPr>
              <a:t>milk</a:t>
            </a:r>
            <a:r>
              <a:rPr lang="fr-FR" sz="2000" dirty="0">
                <a:solidFill>
                  <a:schemeClr val="accent5"/>
                </a:solidFill>
              </a:rPr>
              <a:t> composition </a:t>
            </a:r>
            <a:r>
              <a:rPr lang="fr-FR" sz="2000" dirty="0" err="1">
                <a:solidFill>
                  <a:schemeClr val="accent5"/>
                </a:solidFill>
              </a:rPr>
              <a:t>estimate</a:t>
            </a:r>
            <a:r>
              <a:rPr lang="fr-FR" sz="2000" dirty="0">
                <a:solidFill>
                  <a:schemeClr val="accent5"/>
                </a:solidFill>
              </a:rPr>
              <a:t> for ≈50 </a:t>
            </a:r>
            <a:r>
              <a:rPr lang="fr-FR" sz="2000" dirty="0" err="1">
                <a:solidFill>
                  <a:schemeClr val="accent5"/>
                </a:solidFill>
              </a:rPr>
              <a:t>fatty</a:t>
            </a:r>
            <a:r>
              <a:rPr lang="fr-FR" sz="2000" dirty="0">
                <a:solidFill>
                  <a:schemeClr val="accent5"/>
                </a:solidFill>
              </a:rPr>
              <a:t> </a:t>
            </a:r>
            <a:r>
              <a:rPr lang="fr-FR" sz="2000" dirty="0" err="1">
                <a:solidFill>
                  <a:schemeClr val="accent5"/>
                </a:solidFill>
              </a:rPr>
              <a:t>acids</a:t>
            </a:r>
            <a:r>
              <a:rPr lang="fr-FR" sz="2000" dirty="0">
                <a:solidFill>
                  <a:schemeClr val="accent5"/>
                </a:solidFill>
              </a:rPr>
              <a:t>, 7 </a:t>
            </a:r>
            <a:r>
              <a:rPr lang="fr-FR" sz="2000" dirty="0" err="1">
                <a:solidFill>
                  <a:schemeClr val="accent5"/>
                </a:solidFill>
              </a:rPr>
              <a:t>proteins</a:t>
            </a:r>
            <a:r>
              <a:rPr lang="fr-FR" sz="2000" dirty="0">
                <a:solidFill>
                  <a:schemeClr val="accent5"/>
                </a:solidFill>
              </a:rPr>
              <a:t> </a:t>
            </a:r>
            <a:r>
              <a:rPr lang="fr-FR" sz="2000" dirty="0" err="1">
                <a:solidFill>
                  <a:schemeClr val="accent5"/>
                </a:solidFill>
              </a:rPr>
              <a:t>using</a:t>
            </a:r>
            <a:r>
              <a:rPr lang="fr-FR" sz="2000" dirty="0">
                <a:solidFill>
                  <a:schemeClr val="accent5"/>
                </a:solidFill>
              </a:rPr>
              <a:t> MIR </a:t>
            </a:r>
            <a:r>
              <a:rPr lang="fr-FR" sz="2000" dirty="0" err="1">
                <a:solidFill>
                  <a:schemeClr val="accent5"/>
                </a:solidFill>
              </a:rPr>
              <a:t>spectrum</a:t>
            </a:r>
            <a:r>
              <a:rPr lang="fr-FR" sz="2000" dirty="0">
                <a:solidFill>
                  <a:schemeClr val="accent5"/>
                </a:solidFill>
              </a:rPr>
              <a:t> </a:t>
            </a:r>
          </a:p>
          <a:p>
            <a:pPr lvl="6"/>
            <a:r>
              <a:rPr lang="fr-FR" sz="2000" b="1" dirty="0" err="1">
                <a:solidFill>
                  <a:schemeClr val="accent5"/>
                </a:solidFill>
              </a:rPr>
              <a:t>Genetic</a:t>
            </a:r>
            <a:r>
              <a:rPr lang="fr-FR" sz="2000" b="1" dirty="0">
                <a:solidFill>
                  <a:schemeClr val="accent5"/>
                </a:solidFill>
              </a:rPr>
              <a:t> </a:t>
            </a:r>
            <a:r>
              <a:rPr lang="fr-FR" sz="2000" b="1" dirty="0" err="1">
                <a:solidFill>
                  <a:schemeClr val="accent5"/>
                </a:solidFill>
              </a:rPr>
              <a:t>analysis</a:t>
            </a:r>
            <a:r>
              <a:rPr lang="fr-FR" sz="2000" b="1" dirty="0">
                <a:solidFill>
                  <a:schemeClr val="accent5"/>
                </a:solidFill>
              </a:rPr>
              <a:t> </a:t>
            </a:r>
            <a:r>
              <a:rPr lang="fr-FR" sz="2000" b="1" dirty="0" err="1">
                <a:solidFill>
                  <a:schemeClr val="accent5"/>
                </a:solidFill>
              </a:rPr>
              <a:t>work</a:t>
            </a:r>
            <a:r>
              <a:rPr lang="fr-FR" sz="2000" b="1" dirty="0">
                <a:solidFill>
                  <a:schemeClr val="accent5"/>
                </a:solidFill>
              </a:rPr>
              <a:t> </a:t>
            </a:r>
            <a:r>
              <a:rPr lang="fr-FR" sz="2000" b="1" dirty="0" err="1">
                <a:solidFill>
                  <a:schemeClr val="accent5"/>
                </a:solidFill>
              </a:rPr>
              <a:t>being</a:t>
            </a:r>
            <a:r>
              <a:rPr lang="fr-FR" sz="2000" b="1" dirty="0">
                <a:solidFill>
                  <a:schemeClr val="accent5"/>
                </a:solidFill>
              </a:rPr>
              <a:t> </a:t>
            </a:r>
            <a:r>
              <a:rPr lang="fr-FR" sz="2000" b="1" dirty="0" err="1">
                <a:solidFill>
                  <a:schemeClr val="accent5"/>
                </a:solidFill>
              </a:rPr>
              <a:t>done</a:t>
            </a:r>
            <a:endParaRPr lang="fr-FR" sz="2000" dirty="0">
              <a:solidFill>
                <a:srgbClr val="000099"/>
              </a:solidFill>
            </a:endParaRPr>
          </a:p>
          <a:p>
            <a:pPr marL="522288" lvl="1" indent="-342900" eaLnBrk="1" hangingPunct="1"/>
            <a:r>
              <a:rPr lang="fr-FR" sz="2400" b="1" dirty="0"/>
              <a:t>Resistance to parasites </a:t>
            </a:r>
            <a:r>
              <a:rPr lang="fr-FR" i="1" dirty="0"/>
              <a:t>(gastrointestinal strongyles </a:t>
            </a:r>
            <a:r>
              <a:rPr lang="fr-FR" i="1" dirty="0" err="1"/>
              <a:t>haemonchus</a:t>
            </a:r>
            <a:r>
              <a:rPr lang="fr-FR" i="1" dirty="0"/>
              <a:t> </a:t>
            </a:r>
            <a:r>
              <a:rPr lang="fr-FR" i="1" dirty="0" err="1"/>
              <a:t>contortus</a:t>
            </a:r>
            <a:r>
              <a:rPr lang="fr-FR" i="1" dirty="0"/>
              <a:t>)</a:t>
            </a:r>
          </a:p>
          <a:p>
            <a:pPr marL="179388" lvl="1" indent="0">
              <a:buNone/>
            </a:pPr>
            <a:r>
              <a:rPr lang="fr-FR" sz="2000" dirty="0">
                <a:solidFill>
                  <a:schemeClr val="accent5"/>
                </a:solidFill>
              </a:rPr>
              <a:t>Ram infestation </a:t>
            </a:r>
            <a:r>
              <a:rPr lang="fr-FR" sz="2000" dirty="0" err="1">
                <a:solidFill>
                  <a:schemeClr val="accent5"/>
                </a:solidFill>
              </a:rPr>
              <a:t>protocol</a:t>
            </a:r>
            <a:r>
              <a:rPr lang="fr-FR" sz="2000" dirty="0">
                <a:solidFill>
                  <a:schemeClr val="accent5"/>
                </a:solidFill>
              </a:rPr>
              <a:t> in </a:t>
            </a:r>
            <a:r>
              <a:rPr lang="fr-FR" sz="2000" dirty="0" err="1">
                <a:solidFill>
                  <a:schemeClr val="accent5"/>
                </a:solidFill>
              </a:rPr>
              <a:t>breeding</a:t>
            </a:r>
            <a:r>
              <a:rPr lang="fr-FR" sz="2000" dirty="0">
                <a:solidFill>
                  <a:schemeClr val="accent5"/>
                </a:solidFill>
              </a:rPr>
              <a:t> centres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New, feasible objectives associated to the evolution of needs</a:t>
            </a:r>
            <a:endParaRPr lang="en-CA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44</a:t>
            </a:fld>
            <a:endParaRPr lang="fr-BE"/>
          </a:p>
        </p:txBody>
      </p:sp>
      <p:pic>
        <p:nvPicPr>
          <p:cNvPr id="13" name="Picture 3" descr="C:\Users\benoit_m\Desktop\Southern Cross\Gilles\Presentation\photos pour illustration\DSC_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9" y="4581128"/>
            <a:ext cx="3383360" cy="1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ECD514-3D59-48F8-A198-9FAF5FDF0DD8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A445F-3409-4BF0-80E1-3B994A8EB1C3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68196-BFFF-4D02-831F-008E853678D6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2EE67-AD2E-473F-8BB7-73417F28CC1C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0019EA-1ACB-4B3D-A5C0-907DEE6F2EDD}"/>
              </a:ext>
            </a:extLst>
          </p:cNvPr>
          <p:cNvSpPr/>
          <p:nvPr/>
        </p:nvSpPr>
        <p:spPr>
          <a:xfrm>
            <a:off x="6158706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F6FB7-1486-48F8-8C66-898A9C450E6D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01E949-EF52-41D2-A8C2-B2961630E02A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518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10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fr-FR" sz="2400" b="1" dirty="0"/>
              <a:t>Standard </a:t>
            </a:r>
            <a:r>
              <a:rPr lang="fr-FR" sz="2400" b="1" dirty="0" err="1"/>
              <a:t>breed</a:t>
            </a:r>
            <a:r>
              <a:rPr lang="fr-FR" sz="2400" b="1" dirty="0"/>
              <a:t> </a:t>
            </a:r>
            <a:r>
              <a:rPr lang="fr-FR" sz="2400" b="1" dirty="0" err="1"/>
              <a:t>characteristics</a:t>
            </a:r>
            <a:r>
              <a:rPr lang="fr-FR" sz="2400" b="1" dirty="0"/>
              <a:t> for </a:t>
            </a:r>
            <a:r>
              <a:rPr lang="fr-FR" sz="2400" b="1" dirty="0" err="1"/>
              <a:t>young</a:t>
            </a:r>
            <a:r>
              <a:rPr lang="fr-FR" sz="2400" b="1" dirty="0"/>
              <a:t> rams in </a:t>
            </a:r>
            <a:r>
              <a:rPr lang="fr-FR" sz="2400" b="1" dirty="0" err="1"/>
              <a:t>breeding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chemeClr val="tx1"/>
                </a:solidFill>
              </a:rPr>
              <a:t>centres in </a:t>
            </a:r>
            <a:r>
              <a:rPr lang="fr-FR" sz="2400" b="1" dirty="0" err="1">
                <a:solidFill>
                  <a:schemeClr val="tx1"/>
                </a:solidFill>
              </a:rPr>
              <a:t>order</a:t>
            </a:r>
            <a:r>
              <a:rPr lang="fr-FR" sz="2400" b="1" dirty="0">
                <a:solidFill>
                  <a:schemeClr val="tx1"/>
                </a:solidFill>
              </a:rPr>
              <a:t> to </a:t>
            </a:r>
            <a:r>
              <a:rPr lang="fr-FR" sz="2400" b="1" dirty="0" err="1">
                <a:solidFill>
                  <a:schemeClr val="tx1"/>
                </a:solidFill>
              </a:rPr>
              <a:t>choose</a:t>
            </a:r>
            <a:r>
              <a:rPr lang="fr-FR" sz="2400" b="1" dirty="0">
                <a:solidFill>
                  <a:schemeClr val="tx1"/>
                </a:solidFill>
              </a:rPr>
              <a:t> AI rams </a:t>
            </a:r>
            <a:r>
              <a:rPr lang="fr-FR" sz="2400" b="1" dirty="0" err="1">
                <a:solidFill>
                  <a:schemeClr val="tx1"/>
                </a:solidFill>
              </a:rPr>
              <a:t>using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ISOL</a:t>
            </a:r>
            <a:r>
              <a:rPr lang="fr-FR" sz="2400" b="1" dirty="0">
                <a:solidFill>
                  <a:schemeClr val="tx1"/>
                </a:solidFill>
              </a:rPr>
              <a:t> indexation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72596"/>
            <a:ext cx="3894080" cy="1488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324" y="2353072"/>
            <a:ext cx="3893794" cy="1515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4824028" y="4074007"/>
            <a:ext cx="2088232" cy="2307257"/>
            <a:chOff x="2771800" y="2273871"/>
            <a:chExt cx="3240360" cy="2667297"/>
          </a:xfrm>
        </p:grpSpPr>
        <p:pic>
          <p:nvPicPr>
            <p:cNvPr id="20" name="Picture 2" descr="largeur épau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2273871"/>
              <a:ext cx="3240360" cy="2235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1" name="ZoneTexte 20"/>
            <p:cNvSpPr txBox="1"/>
            <p:nvPr/>
          </p:nvSpPr>
          <p:spPr>
            <a:xfrm>
              <a:off x="3131840" y="4479503"/>
              <a:ext cx="6480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1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148064" y="4472656"/>
              <a:ext cx="6480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9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22434"/>
            <a:ext cx="3894080" cy="131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93272"/>
            <a:ext cx="3894080" cy="1307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406162" y="4080988"/>
            <a:ext cx="9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Epaules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New, feasible objectives associated to the evolution of needs</a:t>
            </a:r>
            <a:endParaRPr lang="en-CA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45</a:t>
            </a:fld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F6346-6DB8-4285-A4ED-B0BF83BD8159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9419C-8876-44EE-B323-C565009F5577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90AAD-350F-47F6-A539-6DAE3C899D2A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ADCFD-0E59-4097-B37A-418E7F763CF9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1F73C7-8E31-45AA-A64C-07FD2D6551D1}"/>
              </a:ext>
            </a:extLst>
          </p:cNvPr>
          <p:cNvSpPr/>
          <p:nvPr/>
        </p:nvSpPr>
        <p:spPr>
          <a:xfrm>
            <a:off x="6158706" y="0"/>
            <a:ext cx="134688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E9C8D-8DDD-42A5-83AE-9FBFC578891E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5B03FE-F848-4345-94A9-D84353D1AFC6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5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46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49819-D383-40FD-A18E-4D84B5F74640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0F1A9-B07A-4C49-A8FE-4F5DB4AA271E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763B7-85BD-495B-9A7C-E63CCD3909B7}"/>
              </a:ext>
            </a:extLst>
          </p:cNvPr>
          <p:cNvSpPr/>
          <p:nvPr/>
        </p:nvSpPr>
        <p:spPr>
          <a:xfrm>
            <a:off x="6172012" y="4144"/>
            <a:ext cx="1373872" cy="392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7C89C-2039-4AC7-B5BE-92BE1DFF2DEA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1B340-F9C2-4520-955C-8721A3940D80}"/>
              </a:ext>
            </a:extLst>
          </p:cNvPr>
          <p:cNvSpPr/>
          <p:nvPr/>
        </p:nvSpPr>
        <p:spPr>
          <a:xfrm>
            <a:off x="7545884" y="-6043"/>
            <a:ext cx="1271293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49448-B3B0-489D-B73E-D3798C0F42D7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E2ED1-9303-45C6-8016-DEDD6D5AF4E3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93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7" y="2636912"/>
            <a:ext cx="8834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All breeders resistant to scrapie carrying the </a:t>
            </a:r>
            <a:r>
              <a:rPr lang="en-CA" dirty="0" err="1"/>
              <a:t>PrP</a:t>
            </a:r>
            <a:r>
              <a:rPr lang="en-CA" dirty="0"/>
              <a:t> major gene, all rams R/R homozygous </a:t>
            </a:r>
          </a:p>
          <a:p>
            <a:endParaRPr lang="en-CA" dirty="0"/>
          </a:p>
          <a:p>
            <a:pPr algn="ctr"/>
            <a:r>
              <a:rPr lang="en-CA" sz="2000" b="1" u="sng" dirty="0"/>
              <a:t>Phenotypic results at the sector and breed level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CA" sz="2000" dirty="0"/>
              <a:t> milk,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CA" sz="2000" dirty="0"/>
              <a:t> fat content,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CA" sz="2000" dirty="0"/>
              <a:t> protein content,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CA" sz="2000" dirty="0"/>
              <a:t> mammary morphology and milking speed,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CA" sz="2000" dirty="0"/>
              <a:t> SCC and decrease in sub-clinical mastitis,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CA" sz="2000" dirty="0"/>
              <a:t>  </a:t>
            </a:r>
            <a:r>
              <a:rPr lang="en-CA" sz="2000"/>
              <a:t>dietary efficiency, </a:t>
            </a:r>
            <a:r>
              <a:rPr lang="en-CA" sz="2000" dirty="0"/>
              <a:t>ingestion capacity</a:t>
            </a:r>
            <a:endParaRPr lang="en-CA" dirty="0"/>
          </a:p>
          <a:p>
            <a:pPr algn="ctr"/>
            <a:r>
              <a:rPr lang="en-CA" sz="2000" dirty="0"/>
              <a:t>Genetic gap between selection and users (3 to 5 </a:t>
            </a:r>
            <a:r>
              <a:rPr lang="en-CA" sz="2000" dirty="0" err="1"/>
              <a:t>yrs</a:t>
            </a:r>
            <a:r>
              <a:rPr lang="en-CA" sz="2000" dirty="0"/>
              <a:t>)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Annual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genetic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program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synthesis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374999" y="1345279"/>
            <a:ext cx="2541003" cy="1123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0.039 </a:t>
            </a:r>
            <a:r>
              <a:rPr lang="fr-FR" sz="1600" dirty="0" err="1"/>
              <a:t>genetic</a:t>
            </a:r>
            <a:r>
              <a:rPr lang="fr-FR" sz="1600" dirty="0"/>
              <a:t>  standard </a:t>
            </a:r>
            <a:r>
              <a:rPr lang="fr-FR" sz="1600" dirty="0" err="1"/>
              <a:t>deviation</a:t>
            </a:r>
            <a:endParaRPr lang="fr-FR" sz="1600" dirty="0"/>
          </a:p>
          <a:p>
            <a:pPr algn="ctr"/>
            <a:r>
              <a:rPr lang="fr-FR" sz="1600" dirty="0" err="1"/>
              <a:t>morphology</a:t>
            </a:r>
            <a:endParaRPr lang="fr-FR" sz="1600" dirty="0"/>
          </a:p>
        </p:txBody>
      </p:sp>
      <p:sp>
        <p:nvSpPr>
          <p:cNvPr id="17" name="Ellipse 16"/>
          <p:cNvSpPr/>
          <p:nvPr/>
        </p:nvSpPr>
        <p:spPr>
          <a:xfrm>
            <a:off x="6156176" y="1496462"/>
            <a:ext cx="2502024" cy="920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0.067 </a:t>
            </a:r>
            <a:r>
              <a:rPr lang="fr-FR" sz="1600" dirty="0" err="1"/>
              <a:t>genetic</a:t>
            </a:r>
            <a:r>
              <a:rPr lang="fr-FR" sz="1600" dirty="0"/>
              <a:t> standard </a:t>
            </a:r>
            <a:r>
              <a:rPr lang="fr-FR" sz="1600" dirty="0" err="1"/>
              <a:t>deviation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 err="1"/>
              <a:t>SCC</a:t>
            </a:r>
            <a:endParaRPr lang="fr-FR" sz="1600" dirty="0"/>
          </a:p>
        </p:txBody>
      </p:sp>
      <p:sp>
        <p:nvSpPr>
          <p:cNvPr id="18" name="Ellipse 17"/>
          <p:cNvSpPr/>
          <p:nvPr/>
        </p:nvSpPr>
        <p:spPr>
          <a:xfrm>
            <a:off x="1835696" y="1496462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0.12 g/L  </a:t>
            </a:r>
            <a:r>
              <a:rPr lang="fr-FR" sz="1400" dirty="0" err="1"/>
              <a:t>protein</a:t>
            </a:r>
            <a:r>
              <a:rPr lang="fr-FR" sz="1400" dirty="0"/>
              <a:t> content</a:t>
            </a:r>
          </a:p>
        </p:txBody>
      </p:sp>
      <p:sp>
        <p:nvSpPr>
          <p:cNvPr id="19" name="Ellipse 18"/>
          <p:cNvSpPr/>
          <p:nvPr/>
        </p:nvSpPr>
        <p:spPr>
          <a:xfrm>
            <a:off x="160665" y="1820498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0.16 g/L </a:t>
            </a:r>
          </a:p>
          <a:p>
            <a:pPr algn="ctr"/>
            <a:r>
              <a:rPr lang="fr-FR" sz="1400" dirty="0"/>
              <a:t>fat content</a:t>
            </a:r>
          </a:p>
        </p:txBody>
      </p:sp>
      <p:sp>
        <p:nvSpPr>
          <p:cNvPr id="20" name="Ellipse 19"/>
          <p:cNvSpPr/>
          <p:nvPr/>
        </p:nvSpPr>
        <p:spPr>
          <a:xfrm>
            <a:off x="485800" y="1068132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5.7 L  </a:t>
            </a:r>
            <a:r>
              <a:rPr lang="fr-FR" dirty="0" err="1"/>
              <a:t>milk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47</a:t>
            </a:fld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1598D-37D4-4989-AA9B-725D253E2F6E}"/>
              </a:ext>
            </a:extLst>
          </p:cNvPr>
          <p:cNvSpPr/>
          <p:nvPr/>
        </p:nvSpPr>
        <p:spPr>
          <a:xfrm>
            <a:off x="-21272" y="-7888"/>
            <a:ext cx="971600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History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92FC35-FE94-4F17-B3A5-E2A30880DB1F}"/>
              </a:ext>
            </a:extLst>
          </p:cNvPr>
          <p:cNvSpPr/>
          <p:nvPr/>
        </p:nvSpPr>
        <p:spPr>
          <a:xfrm>
            <a:off x="5004048" y="-7888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80512-E81A-41EA-910A-60AC3F9871A5}"/>
              </a:ext>
            </a:extLst>
          </p:cNvPr>
          <p:cNvSpPr/>
          <p:nvPr/>
        </p:nvSpPr>
        <p:spPr>
          <a:xfrm>
            <a:off x="6172012" y="4144"/>
            <a:ext cx="1373872" cy="392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Orientations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93404D-333F-49C7-A1D6-559B16B12665}"/>
              </a:ext>
            </a:extLst>
          </p:cNvPr>
          <p:cNvSpPr/>
          <p:nvPr/>
        </p:nvSpPr>
        <p:spPr>
          <a:xfrm>
            <a:off x="900986" y="0"/>
            <a:ext cx="121730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Organization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60D33-B4B3-4A34-9AEF-AB041436C284}"/>
              </a:ext>
            </a:extLst>
          </p:cNvPr>
          <p:cNvSpPr/>
          <p:nvPr/>
        </p:nvSpPr>
        <p:spPr>
          <a:xfrm>
            <a:off x="7545884" y="-6043"/>
            <a:ext cx="1271293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7F77FE-86E0-4871-B5C3-1F675ADD823D}"/>
              </a:ext>
            </a:extLst>
          </p:cNvPr>
          <p:cNvSpPr/>
          <p:nvPr/>
        </p:nvSpPr>
        <p:spPr>
          <a:xfrm>
            <a:off x="2114299" y="0"/>
            <a:ext cx="151587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Selection prog.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CF6AFF-5DC6-445C-90CC-DBE7FE09BB28}"/>
              </a:ext>
            </a:extLst>
          </p:cNvPr>
          <p:cNvSpPr/>
          <p:nvPr/>
        </p:nvSpPr>
        <p:spPr>
          <a:xfrm>
            <a:off x="3597442" y="-7888"/>
            <a:ext cx="1406606" cy="41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Genetic </a:t>
            </a:r>
            <a:r>
              <a:rPr lang="en-CA" dirty="0" err="1"/>
              <a:t>evol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346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-9507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38457"/>
            <a:ext cx="2724150" cy="43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8456"/>
            <a:ext cx="3240360" cy="4320480"/>
          </a:xfrm>
          <a:prstGeom prst="rect">
            <a:avLst/>
          </a:prstGeom>
        </p:spPr>
      </p:pic>
      <p:pic>
        <p:nvPicPr>
          <p:cNvPr id="10" name="Picture 44" descr="UPRA Laca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64250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6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1249" y="2415408"/>
            <a:ext cx="4315298" cy="92020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>
                <a:latin typeface="+mj-lt"/>
              </a:rPr>
              <a:t>- </a:t>
            </a:r>
            <a:r>
              <a:rPr lang="fr-FR" sz="2000" dirty="0" err="1">
                <a:latin typeface="+mj-lt"/>
              </a:rPr>
              <a:t>Stemming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from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many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small</a:t>
            </a:r>
            <a:r>
              <a:rPr lang="fr-FR" sz="2000" dirty="0">
                <a:latin typeface="+mj-lt"/>
              </a:rPr>
              <a:t> local </a:t>
            </a:r>
            <a:r>
              <a:rPr lang="fr-FR" sz="2000" dirty="0" err="1">
                <a:latin typeface="+mj-lt"/>
              </a:rPr>
              <a:t>breeds</a:t>
            </a:r>
            <a:r>
              <a:rPr lang="fr-FR" sz="2000" dirty="0">
                <a:latin typeface="+mj-lt"/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>
                <a:latin typeface="+mj-lt"/>
              </a:rPr>
              <a:t>- </a:t>
            </a:r>
            <a:r>
              <a:rPr lang="fr-FR" sz="2000" dirty="0" err="1">
                <a:latin typeface="+mj-lt"/>
              </a:rPr>
              <a:t>Officially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recognized</a:t>
            </a:r>
            <a:r>
              <a:rPr lang="fr-FR" sz="2000" dirty="0">
                <a:latin typeface="+mj-lt"/>
              </a:rPr>
              <a:t> in 1893</a:t>
            </a:r>
          </a:p>
        </p:txBody>
      </p:sp>
      <p:pic>
        <p:nvPicPr>
          <p:cNvPr id="4101" name="Picture 5" descr="1_BRE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7957"/>
            <a:ext cx="2003136" cy="145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5496" y="582561"/>
            <a:ext cx="723680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“</a:t>
            </a:r>
            <a:r>
              <a:rPr lang="en-CA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LACAUNE</a:t>
            </a:r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 BREED 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pic>
        <p:nvPicPr>
          <p:cNvPr id="8" name="Picture 44" descr="UPRA Laca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78" y="2875512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226236"/>
            <a:ext cx="1872208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+mj-lt"/>
              </a:rPr>
              <a:t>2 </a:t>
            </a:r>
            <a:r>
              <a:rPr lang="fr-FR" dirty="0" err="1">
                <a:latin typeface="+mj-lt"/>
              </a:rPr>
              <a:t>breeds</a:t>
            </a:r>
            <a:r>
              <a:rPr lang="fr-FR" dirty="0">
                <a:latin typeface="+mj-lt"/>
              </a:rPr>
              <a:t> </a:t>
            </a:r>
          </a:p>
          <a:p>
            <a:pPr algn="ctr"/>
            <a:r>
              <a:rPr lang="fr-FR" dirty="0">
                <a:latin typeface="+mj-lt"/>
              </a:rPr>
              <a:t>- Milk Lacaune</a:t>
            </a:r>
          </a:p>
          <a:p>
            <a:pPr algn="ctr"/>
            <a:r>
              <a:rPr lang="fr-FR" dirty="0">
                <a:latin typeface="+mj-lt"/>
              </a:rPr>
              <a:t>-</a:t>
            </a:r>
            <a:r>
              <a:rPr lang="fr-FR" dirty="0" err="1">
                <a:latin typeface="+mj-lt"/>
              </a:rPr>
              <a:t>Meat</a:t>
            </a:r>
            <a:r>
              <a:rPr lang="fr-FR" dirty="0">
                <a:latin typeface="+mj-lt"/>
              </a:rPr>
              <a:t> Lacaune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5445224"/>
            <a:ext cx="8352928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Lacaune </a:t>
            </a:r>
            <a:r>
              <a:rPr lang="fr-FR" dirty="0" err="1">
                <a:latin typeface="+mj-lt"/>
              </a:rPr>
              <a:t>milk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breed</a:t>
            </a:r>
            <a:r>
              <a:rPr lang="fr-FR" dirty="0">
                <a:latin typeface="+mj-lt"/>
              </a:rPr>
              <a:t>: </a:t>
            </a:r>
          </a:p>
          <a:p>
            <a:r>
              <a:rPr lang="fr-FR" dirty="0">
                <a:latin typeface="+mj-lt"/>
              </a:rPr>
              <a:t>	800 000 </a:t>
            </a:r>
            <a:r>
              <a:rPr lang="fr-FR" dirty="0" err="1">
                <a:latin typeface="+mj-lt"/>
              </a:rPr>
              <a:t>sheep</a:t>
            </a:r>
            <a:r>
              <a:rPr lang="fr-FR" dirty="0">
                <a:latin typeface="+mj-lt"/>
              </a:rPr>
              <a:t> in France, more </a:t>
            </a:r>
            <a:r>
              <a:rPr lang="fr-FR" dirty="0" err="1">
                <a:latin typeface="+mj-lt"/>
              </a:rPr>
              <a:t>than</a:t>
            </a:r>
            <a:r>
              <a:rPr lang="fr-FR" dirty="0">
                <a:latin typeface="+mj-lt"/>
              </a:rPr>
              <a:t> 2000 breeders</a:t>
            </a:r>
          </a:p>
          <a:p>
            <a:r>
              <a:rPr lang="fr-FR" dirty="0" err="1">
                <a:latin typeface="+mj-lt"/>
              </a:rPr>
              <a:t>AOP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associated</a:t>
            </a:r>
            <a:r>
              <a:rPr lang="fr-FR" dirty="0">
                <a:latin typeface="+mj-lt"/>
              </a:rPr>
              <a:t> to the </a:t>
            </a:r>
            <a:r>
              <a:rPr lang="fr-FR" dirty="0" err="1">
                <a:latin typeface="+mj-lt"/>
              </a:rPr>
              <a:t>breed</a:t>
            </a:r>
            <a:r>
              <a:rPr lang="fr-FR" dirty="0">
                <a:latin typeface="+mj-lt"/>
              </a:rPr>
              <a:t>: Roquefort </a:t>
            </a:r>
            <a:r>
              <a:rPr lang="fr-FR" dirty="0" err="1">
                <a:latin typeface="+mj-lt"/>
              </a:rPr>
              <a:t>cheese</a:t>
            </a:r>
            <a:endParaRPr lang="fr-FR" dirty="0">
              <a:latin typeface="+mj-lt"/>
            </a:endParaRPr>
          </a:p>
          <a:p>
            <a:r>
              <a:rPr lang="fr-FR" sz="1100" dirty="0" err="1">
                <a:latin typeface="+mj-lt"/>
              </a:rPr>
              <a:t>AOP</a:t>
            </a:r>
            <a:r>
              <a:rPr lang="fr-FR" sz="1100" dirty="0">
                <a:latin typeface="+mj-lt"/>
              </a:rPr>
              <a:t>: Appellation d’Origine Contrôlée </a:t>
            </a:r>
          </a:p>
        </p:txBody>
      </p:sp>
      <p:pic>
        <p:nvPicPr>
          <p:cNvPr id="10" name="Image 13" descr="BDNI_OL_20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9811" y="2142976"/>
            <a:ext cx="319198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0165" y="5686571"/>
            <a:ext cx="520313" cy="5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6322033" y="3324328"/>
            <a:ext cx="1692345" cy="760323"/>
          </a:xfrm>
          <a:prstGeom prst="straightConnector1">
            <a:avLst/>
          </a:prstGeom>
          <a:ln w="444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5890029" y="3904750"/>
            <a:ext cx="384569" cy="460375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2776"/>
            <a:ext cx="1957955" cy="169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40" y="3532598"/>
            <a:ext cx="2568825" cy="15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333777-1595-4975-9C8A-11235340A22C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DF3CA4-411A-4AD5-BEC2-6593F085D696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93094-348D-469F-8163-DA41E8C9C18E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7FAE0-A3B9-4FC7-92DD-92D82AE6B215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804C8D-B19A-4D25-8BB4-6E80AFC339C3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9F4DA-BE61-4F22-8D52-2679D642A337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CAF603-C3BF-480D-87D8-88773502784C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581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6588968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491880" y="3367628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égende encadrée 1 4"/>
          <p:cNvSpPr/>
          <p:nvPr/>
        </p:nvSpPr>
        <p:spPr>
          <a:xfrm>
            <a:off x="539552" y="2179496"/>
            <a:ext cx="1008112" cy="396044"/>
          </a:xfrm>
          <a:prstGeom prst="borderCallout1">
            <a:avLst>
              <a:gd name="adj1" fmla="val 111849"/>
              <a:gd name="adj2" fmla="val 40432"/>
              <a:gd name="adj3" fmla="val 199392"/>
              <a:gd name="adj4" fmla="val 40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Flock</a:t>
            </a:r>
            <a:r>
              <a:rPr lang="fr-FR" sz="1400" dirty="0"/>
              <a:t> book</a:t>
            </a:r>
          </a:p>
        </p:txBody>
      </p:sp>
      <p:sp>
        <p:nvSpPr>
          <p:cNvPr id="6" name="Légende encadrée 1 5"/>
          <p:cNvSpPr/>
          <p:nvPr/>
        </p:nvSpPr>
        <p:spPr>
          <a:xfrm>
            <a:off x="1652311" y="1567428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79368"/>
              <a:gd name="adj4" fmla="val 211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Milk </a:t>
            </a:r>
            <a:r>
              <a:rPr lang="fr-FR" sz="1400" dirty="0" err="1"/>
              <a:t>recording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1947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19672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1957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1959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23528" y="3367628"/>
            <a:ext cx="2600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915816" y="3367628"/>
            <a:ext cx="576064" cy="263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203848" y="302907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1969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23928" y="303171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1970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99992" y="304154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1972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292080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1974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68144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1976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804248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1980</a:t>
            </a:r>
          </a:p>
        </p:txBody>
      </p:sp>
      <p:sp>
        <p:nvSpPr>
          <p:cNvPr id="27" name="Légende encadrée 1 26"/>
          <p:cNvSpPr/>
          <p:nvPr/>
        </p:nvSpPr>
        <p:spPr>
          <a:xfrm>
            <a:off x="2213321" y="2204283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156478"/>
              <a:gd name="adj4" fmla="val 38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Stud</a:t>
            </a:r>
            <a:r>
              <a:rPr lang="fr-FR" sz="1400" dirty="0"/>
              <a:t> rams </a:t>
            </a:r>
          </a:p>
        </p:txBody>
      </p:sp>
      <p:sp>
        <p:nvSpPr>
          <p:cNvPr id="28" name="Légende encadrée 1 27"/>
          <p:cNvSpPr/>
          <p:nvPr/>
        </p:nvSpPr>
        <p:spPr>
          <a:xfrm>
            <a:off x="3252398" y="1570989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79368"/>
              <a:gd name="adj4" fmla="val 21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Meat</a:t>
            </a:r>
            <a:r>
              <a:rPr lang="fr-FR" sz="1400" dirty="0"/>
              <a:t> </a:t>
            </a:r>
            <a:r>
              <a:rPr lang="fr-FR" sz="1400" dirty="0" err="1"/>
              <a:t>branch</a:t>
            </a:r>
            <a:endParaRPr lang="fr-FR" sz="1400" dirty="0"/>
          </a:p>
        </p:txBody>
      </p:sp>
      <p:sp>
        <p:nvSpPr>
          <p:cNvPr id="29" name="Légende encadrée 1 28"/>
          <p:cNvSpPr/>
          <p:nvPr/>
        </p:nvSpPr>
        <p:spPr>
          <a:xfrm>
            <a:off x="3707904" y="2223884"/>
            <a:ext cx="1086168" cy="662298"/>
          </a:xfrm>
          <a:prstGeom prst="borderCallout1">
            <a:avLst>
              <a:gd name="adj1" fmla="val 111849"/>
              <a:gd name="adj2" fmla="val 40432"/>
              <a:gd name="adj3" fmla="val 164281"/>
              <a:gd name="adj4" fmla="val 513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CIA Roquefort </a:t>
            </a:r>
            <a:r>
              <a:rPr lang="fr-FR" sz="1200" dirty="0" err="1"/>
              <a:t>confederation</a:t>
            </a:r>
            <a:endParaRPr lang="fr-FR" sz="1200" dirty="0"/>
          </a:p>
        </p:txBody>
      </p:sp>
      <p:sp>
        <p:nvSpPr>
          <p:cNvPr id="30" name="Légende encadrée 1 29"/>
          <p:cNvSpPr/>
          <p:nvPr/>
        </p:nvSpPr>
        <p:spPr>
          <a:xfrm>
            <a:off x="5364088" y="1567428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94973"/>
              <a:gd name="adj4" fmla="val -500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CIA </a:t>
            </a:r>
            <a:r>
              <a:rPr lang="fr-FR" sz="1400" dirty="0" err="1"/>
              <a:t>Ovitest</a:t>
            </a:r>
            <a:endParaRPr lang="fr-FR" sz="1400" dirty="0"/>
          </a:p>
        </p:txBody>
      </p:sp>
      <p:pic>
        <p:nvPicPr>
          <p:cNvPr id="31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14" y="2320758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4" y="3462468"/>
            <a:ext cx="916870" cy="6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010969" y="4149782"/>
            <a:ext cx="96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1st </a:t>
            </a:r>
            <a:r>
              <a:rPr lang="fr-FR" sz="1400" dirty="0" err="1"/>
              <a:t>milk</a:t>
            </a:r>
            <a:r>
              <a:rPr lang="fr-FR" sz="1400" dirty="0"/>
              <a:t> ES</a:t>
            </a:r>
          </a:p>
        </p:txBody>
      </p:sp>
      <p:pic>
        <p:nvPicPr>
          <p:cNvPr id="34" name="Picture 9" descr="OVI T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6828"/>
            <a:ext cx="671045" cy="6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4159636" y="4149782"/>
            <a:ext cx="96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</a:t>
            </a:r>
            <a:r>
              <a:rPr lang="fr-FR" sz="1400" baseline="30000" dirty="0"/>
              <a:t>nd</a:t>
            </a:r>
            <a:r>
              <a:rPr lang="fr-FR" sz="1400" dirty="0"/>
              <a:t> </a:t>
            </a:r>
            <a:r>
              <a:rPr lang="fr-FR" sz="1400" dirty="0" err="1"/>
              <a:t>milk</a:t>
            </a:r>
            <a:r>
              <a:rPr lang="fr-FR" sz="1400" dirty="0"/>
              <a:t> ES</a:t>
            </a:r>
          </a:p>
        </p:txBody>
      </p:sp>
      <p:pic>
        <p:nvPicPr>
          <p:cNvPr id="36" name="Picture 9" descr="OVI T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15283"/>
            <a:ext cx="671045" cy="6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5744780" y="4113260"/>
            <a:ext cx="9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Meat</a:t>
            </a:r>
            <a:r>
              <a:rPr lang="fr-FR" sz="1400" dirty="0"/>
              <a:t> </a:t>
            </a:r>
            <a:r>
              <a:rPr lang="fr-FR" sz="1400" dirty="0" err="1"/>
              <a:t>schema</a:t>
            </a:r>
            <a:endParaRPr lang="fr-FR" sz="14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15" y="3443924"/>
            <a:ext cx="625994" cy="64444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6732240" y="4129916"/>
            <a:ext cx="9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Meat</a:t>
            </a:r>
            <a:r>
              <a:rPr lang="fr-FR" sz="1400" dirty="0"/>
              <a:t> </a:t>
            </a:r>
            <a:r>
              <a:rPr lang="fr-FR" sz="1400" dirty="0" err="1"/>
              <a:t>schema</a:t>
            </a:r>
            <a:endParaRPr lang="fr-FR" sz="1400" dirty="0"/>
          </a:p>
        </p:txBody>
      </p:sp>
      <p:grpSp>
        <p:nvGrpSpPr>
          <p:cNvPr id="46" name="Group 49"/>
          <p:cNvGrpSpPr>
            <a:grpSpLocks/>
          </p:cNvGrpSpPr>
          <p:nvPr/>
        </p:nvGrpSpPr>
        <p:grpSpPr bwMode="auto">
          <a:xfrm>
            <a:off x="98805" y="4653296"/>
            <a:ext cx="8793889" cy="2016062"/>
            <a:chOff x="58" y="2820"/>
            <a:chExt cx="5645" cy="1377"/>
          </a:xfrm>
        </p:grpSpPr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528" y="3312"/>
              <a:ext cx="5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58" y="3055"/>
              <a:ext cx="105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LACAUNE</a:t>
              </a: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977" y="3312"/>
              <a:ext cx="1207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4272" y="3504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5184" y="403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3351" y="3104"/>
              <a:ext cx="235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latin typeface="Times New Roman" pitchFamily="18" charset="0"/>
                </a:rPr>
                <a:t>Lacaune Milk Branch/Lacaune Milk </a:t>
              </a:r>
              <a:r>
                <a:rPr lang="fr-FR" sz="1400" dirty="0" err="1">
                  <a:solidFill>
                    <a:srgbClr val="FF0000"/>
                  </a:solidFill>
                  <a:latin typeface="Times New Roman" pitchFamily="18" charset="0"/>
                </a:rPr>
                <a:t>Breed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4535" y="3504"/>
              <a:ext cx="96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>
                  <a:latin typeface="Times New Roman" pitchFamily="18" charset="0"/>
                </a:rPr>
                <a:t>OVI TEST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5040" y="3840"/>
              <a:ext cx="576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dirty="0">
                  <a:latin typeface="Times New Roman" pitchFamily="18" charset="0"/>
                </a:rPr>
                <a:t>GID Lacaune</a:t>
              </a:r>
            </a:p>
          </p:txBody>
        </p:sp>
        <p:grpSp>
          <p:nvGrpSpPr>
            <p:cNvPr id="55" name="Group 65"/>
            <p:cNvGrpSpPr>
              <a:grpSpLocks/>
            </p:cNvGrpSpPr>
            <p:nvPr/>
          </p:nvGrpSpPr>
          <p:grpSpPr bwMode="auto">
            <a:xfrm>
              <a:off x="3072" y="2820"/>
              <a:ext cx="1296" cy="492"/>
              <a:chOff x="3072" y="2820"/>
              <a:chExt cx="1296" cy="492"/>
            </a:xfrm>
          </p:grpSpPr>
          <p:sp>
            <p:nvSpPr>
              <p:cNvPr id="56" name="Line 66"/>
              <p:cNvSpPr>
                <a:spLocks noChangeShapeType="1"/>
              </p:cNvSpPr>
              <p:nvPr/>
            </p:nvSpPr>
            <p:spPr bwMode="auto">
              <a:xfrm>
                <a:off x="3552" y="3017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" name="Text Box 67"/>
              <p:cNvSpPr txBox="1">
                <a:spLocks noChangeArrowheads="1"/>
              </p:cNvSpPr>
              <p:nvPr/>
            </p:nvSpPr>
            <p:spPr bwMode="auto">
              <a:xfrm>
                <a:off x="3600" y="2820"/>
                <a:ext cx="76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1400" dirty="0" err="1">
                    <a:latin typeface="Times New Roman" pitchFamily="18" charset="0"/>
                  </a:rPr>
                  <a:t>FSL</a:t>
                </a:r>
                <a:r>
                  <a:rPr lang="fr-FR" sz="1400" dirty="0">
                    <a:latin typeface="Times New Roman" pitchFamily="18" charset="0"/>
                  </a:rPr>
                  <a:t> </a:t>
                </a:r>
                <a:r>
                  <a:rPr lang="fr-FR" sz="1400" dirty="0" err="1">
                    <a:latin typeface="Times New Roman" pitchFamily="18" charset="0"/>
                  </a:rPr>
                  <a:t>Breed</a:t>
                </a:r>
                <a:endParaRPr lang="fr-FR" sz="1400" dirty="0">
                  <a:latin typeface="Times New Roman" pitchFamily="18" charset="0"/>
                </a:endParaRPr>
              </a:p>
            </p:txBody>
          </p:sp>
          <p:sp>
            <p:nvSpPr>
              <p:cNvPr id="58" name="Line 68"/>
              <p:cNvSpPr>
                <a:spLocks noChangeShapeType="1"/>
              </p:cNvSpPr>
              <p:nvPr/>
            </p:nvSpPr>
            <p:spPr bwMode="auto">
              <a:xfrm flipV="1">
                <a:off x="3072" y="3024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</p:grpSp>
      <p:pic>
        <p:nvPicPr>
          <p:cNvPr id="89" name="Imag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11" y="3493528"/>
            <a:ext cx="498072" cy="810142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7808707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2011</a:t>
            </a:r>
          </a:p>
        </p:txBody>
      </p:sp>
      <p:sp>
        <p:nvSpPr>
          <p:cNvPr id="91" name="Flèche droite à entaille 90"/>
          <p:cNvSpPr/>
          <p:nvPr/>
        </p:nvSpPr>
        <p:spPr>
          <a:xfrm>
            <a:off x="7596336" y="3868928"/>
            <a:ext cx="224326" cy="1467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“</a:t>
            </a:r>
            <a:r>
              <a:rPr lang="en-CA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LACAUNE</a:t>
            </a:r>
            <a:r>
              <a:rPr lang="en-C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 BREED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EVOLUTION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Légende encadrée 1 99"/>
          <p:cNvSpPr/>
          <p:nvPr/>
        </p:nvSpPr>
        <p:spPr>
          <a:xfrm>
            <a:off x="1017214" y="5967749"/>
            <a:ext cx="1334342" cy="707752"/>
          </a:xfrm>
          <a:prstGeom prst="borderCallout1">
            <a:avLst>
              <a:gd name="adj1" fmla="val 18750"/>
              <a:gd name="adj2" fmla="val -8333"/>
              <a:gd name="adj3" fmla="val -61194"/>
              <a:gd name="adj4" fmla="val -147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Lauraguais</a:t>
            </a:r>
          </a:p>
          <a:p>
            <a:pPr algn="ctr"/>
            <a:r>
              <a:rPr lang="fr-FR" sz="1400" dirty="0"/>
              <a:t>Larzac</a:t>
            </a:r>
          </a:p>
          <a:p>
            <a:pPr algn="ctr"/>
            <a:r>
              <a:rPr lang="fr-FR" sz="1400" dirty="0" err="1"/>
              <a:t>Camarès</a:t>
            </a:r>
            <a:endParaRPr lang="fr-FR" sz="1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8369CA3-459A-4CAE-81ED-B5226FE55E4B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881D78-C6A6-4F91-BEF7-FCBEEF0C8D78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7B7BEC8-5EA9-4045-B346-8CF7A64842F6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DCD8D28-8913-45D1-913F-5D07908B0F49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E3B819-19A3-4F46-B0CE-749CA1B81838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9F6737-D987-4EBE-A422-89E0375A62E0}"/>
              </a:ext>
            </a:extLst>
          </p:cNvPr>
          <p:cNvSpPr/>
          <p:nvPr/>
        </p:nvSpPr>
        <p:spPr>
          <a:xfrm>
            <a:off x="-14986" y="-5029"/>
            <a:ext cx="97160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B35B5B6-9D08-45E4-AFE4-AD3712C39D9B}"/>
              </a:ext>
            </a:extLst>
          </p:cNvPr>
          <p:cNvSpPr/>
          <p:nvPr/>
        </p:nvSpPr>
        <p:spPr>
          <a:xfrm>
            <a:off x="956614" y="-5029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01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07504" y="457200"/>
            <a:ext cx="8691548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Breed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organization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5C866-181C-47E4-BA64-1EE5C039D6B9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Selection prog.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3FC20-DF29-4466-A147-8092C08D5CA2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Genetic evolutions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47862-72FB-40F1-929A-F5E5150C82E0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3321E-01C1-4680-AE96-1C443F67E405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Orientations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5A1D4-D8EB-4DBA-BBF0-31DD7213DFD4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/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27570F-73F5-45FA-A883-521104646B69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24E288-196C-4211-BFDF-566A1F0D82EE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42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0768"/>
            <a:ext cx="87856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From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1947 to 1980 </a:t>
            </a:r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selection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tools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place:</a:t>
            </a:r>
          </a:p>
          <a:p>
            <a:pPr algn="ctr"/>
            <a:endParaRPr lang="fr-FR" sz="3200" b="1" u="sng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Collective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action to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pool resources 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and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share genetic gain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At the service of breeders and </a:t>
            </a: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sheep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sector</a:t>
            </a:r>
            <a:endParaRPr lang="fr-FR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455DA-AA2A-4C95-B7D5-6916F3915769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46784-DE0B-4401-A9F3-D8201DD3702A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E72BD-545C-4FB7-9C7F-DDA0E2F1220C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95526-80B5-4160-A3F3-20D3165F8849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63272-B9F6-46F3-BFA1-7E2512D55286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0CE748-AB47-4B0C-BD2D-A51522209FD3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C8B07-47A4-4E39-937C-C301EF5B1224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1696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00163"/>
            <a:ext cx="8686800" cy="504120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sz="2300" dirty="0"/>
              <a:t>At the breeder level:</a:t>
            </a:r>
          </a:p>
          <a:p>
            <a:pPr>
              <a:buNone/>
            </a:pPr>
            <a:r>
              <a:rPr lang="en-CA" sz="2300" dirty="0"/>
              <a:t>	</a:t>
            </a:r>
          </a:p>
          <a:p>
            <a:r>
              <a:rPr lang="en-CA" sz="2600" u="sng" dirty="0" err="1"/>
              <a:t>UPRA</a:t>
            </a:r>
            <a:r>
              <a:rPr lang="en-CA" sz="2600" u="sng" dirty="0"/>
              <a:t> </a:t>
            </a:r>
            <a:r>
              <a:rPr lang="en-CA" sz="2600" u="sng" dirty="0" err="1"/>
              <a:t>Lacaune</a:t>
            </a:r>
            <a:r>
              <a:rPr lang="en-CA" sz="2600" u="sng" dirty="0"/>
              <a:t> (sector) </a:t>
            </a:r>
            <a:r>
              <a:rPr lang="en-CA" sz="1700" u="sng" dirty="0"/>
              <a:t>(</a:t>
            </a:r>
            <a:r>
              <a:rPr lang="en-CA" sz="1700" u="sng" dirty="0" err="1"/>
              <a:t>Lacaune</a:t>
            </a:r>
            <a:r>
              <a:rPr lang="en-CA" sz="1700" u="sng" dirty="0"/>
              <a:t> breed unit)</a:t>
            </a:r>
          </a:p>
          <a:p>
            <a:pPr>
              <a:buNone/>
            </a:pPr>
            <a:r>
              <a:rPr lang="en-CA" sz="2300" dirty="0">
                <a:cs typeface="Arial" charset="0"/>
              </a:rPr>
              <a:t>		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Breed orientation</a:t>
            </a:r>
          </a:p>
          <a:p>
            <a:pPr>
              <a:buNone/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		● Coordination</a:t>
            </a:r>
          </a:p>
          <a:p>
            <a:pPr>
              <a:buNone/>
            </a:pPr>
            <a:endParaRPr lang="en-CA" sz="2300" dirty="0">
              <a:cs typeface="Arial" charset="0"/>
            </a:endParaRPr>
          </a:p>
          <a:p>
            <a:r>
              <a:rPr lang="en-CA" sz="2600" u="sng" dirty="0">
                <a:cs typeface="Arial" charset="0"/>
              </a:rPr>
              <a:t>Selection companies</a:t>
            </a:r>
            <a:r>
              <a:rPr lang="en-CA" sz="2600" dirty="0">
                <a:cs typeface="Arial" charset="0"/>
              </a:rPr>
              <a:t>: </a:t>
            </a:r>
            <a:r>
              <a:rPr lang="en-CA" sz="2300" dirty="0" err="1">
                <a:cs typeface="Arial" charset="0"/>
              </a:rPr>
              <a:t>Ovi</a:t>
            </a:r>
            <a:r>
              <a:rPr lang="en-CA" sz="2300" dirty="0">
                <a:cs typeface="Arial" charset="0"/>
              </a:rPr>
              <a:t> Test and </a:t>
            </a:r>
            <a:r>
              <a:rPr lang="en-CA" sz="2300" dirty="0" err="1">
                <a:cs typeface="Arial" charset="0"/>
              </a:rPr>
              <a:t>Confédération</a:t>
            </a:r>
            <a:r>
              <a:rPr lang="en-CA" sz="2300" dirty="0">
                <a:cs typeface="Arial" charset="0"/>
              </a:rPr>
              <a:t> de Roquefort</a:t>
            </a:r>
          </a:p>
          <a:p>
            <a:pPr>
              <a:buNone/>
            </a:pPr>
            <a:r>
              <a:rPr lang="en-CA" sz="2300" dirty="0">
                <a:cs typeface="Arial" charset="0"/>
              </a:rPr>
              <a:t>		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Manage creation and genetic distribution for breeders</a:t>
            </a:r>
            <a:endParaRPr lang="en-CA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CA" sz="2300" dirty="0"/>
          </a:p>
          <a:p>
            <a:pPr>
              <a:buNone/>
            </a:pPr>
            <a:r>
              <a:rPr lang="en-CA" sz="2300" dirty="0"/>
              <a:t>At the organization level:</a:t>
            </a:r>
          </a:p>
          <a:p>
            <a:pPr>
              <a:buNone/>
            </a:pPr>
            <a:endParaRPr lang="en-CA" sz="2300" dirty="0"/>
          </a:p>
          <a:p>
            <a:r>
              <a:rPr lang="en-CA" sz="2600" u="sng" dirty="0" err="1"/>
              <a:t>INRA</a:t>
            </a:r>
            <a:r>
              <a:rPr lang="en-CA" sz="2600" u="sng" dirty="0"/>
              <a:t> </a:t>
            </a:r>
            <a:r>
              <a:rPr lang="en-CA" sz="1700" u="sng" dirty="0"/>
              <a:t>(National institute of agronomic research)</a:t>
            </a:r>
            <a:endParaRPr lang="en-CA" sz="1700" dirty="0"/>
          </a:p>
          <a:p>
            <a:pPr marL="640080" lvl="2" indent="0">
              <a:buNone/>
            </a:pPr>
            <a:r>
              <a:rPr lang="en-CA" sz="1700" dirty="0">
                <a:cs typeface="Arial" charset="0"/>
              </a:rPr>
              <a:t>	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</a:t>
            </a:r>
            <a:r>
              <a:rPr lang="en-CA" sz="1600" dirty="0">
                <a:cs typeface="Arial" charset="0"/>
              </a:rPr>
              <a:t> 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marL="640080" lvl="2" indent="0">
              <a:buNone/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	● Genetic evaluation of breeders</a:t>
            </a:r>
            <a:endParaRPr lang="en-CA" sz="2300" dirty="0">
              <a:solidFill>
                <a:schemeClr val="bg1">
                  <a:lumMod val="50000"/>
                </a:schemeClr>
              </a:solidFill>
            </a:endParaRPr>
          </a:p>
          <a:p>
            <a:pPr lvl="2" eaLnBrk="1" hangingPunct="1"/>
            <a:endParaRPr lang="en-CA" sz="2000" dirty="0"/>
          </a:p>
          <a:p>
            <a:r>
              <a:rPr lang="en-CA" sz="2600" u="sng" dirty="0" err="1"/>
              <a:t>Institut</a:t>
            </a:r>
            <a:r>
              <a:rPr lang="en-CA" sz="2600" u="sng" dirty="0"/>
              <a:t> de </a:t>
            </a:r>
            <a:r>
              <a:rPr lang="en-CA" sz="2600" u="sng" dirty="0" err="1"/>
              <a:t>l’Élevage</a:t>
            </a:r>
            <a:r>
              <a:rPr lang="en-CA" sz="2600" u="sng" dirty="0"/>
              <a:t> (</a:t>
            </a:r>
            <a:r>
              <a:rPr lang="en-CA" sz="2600" u="sng" dirty="0" err="1"/>
              <a:t>IDELE</a:t>
            </a:r>
            <a:r>
              <a:rPr lang="en-CA" sz="2600" u="sng" dirty="0"/>
              <a:t>)</a:t>
            </a:r>
          </a:p>
          <a:p>
            <a:pPr eaLnBrk="1" hangingPunct="1">
              <a:buFontTx/>
              <a:buNone/>
            </a:pPr>
            <a:r>
              <a:rPr lang="en-CA" sz="3400" dirty="0"/>
              <a:t>		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Technical and methodological support to technical organizations</a:t>
            </a:r>
          </a:p>
          <a:p>
            <a:pPr eaLnBrk="1" hangingPunct="1">
              <a:buFontTx/>
              <a:buNone/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Studies or research in collaboration with the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INRA</a:t>
            </a:r>
            <a:endParaRPr lang="en-CA" sz="1800" u="sng" dirty="0"/>
          </a:p>
          <a:p>
            <a:pPr eaLnBrk="1" hangingPunct="1">
              <a:buFontTx/>
              <a:buNone/>
            </a:pPr>
            <a:endParaRPr lang="en-CA" sz="1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Organizing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37" y="2015371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OVI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45" y="2736838"/>
            <a:ext cx="819677" cy="8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79" y="2748688"/>
            <a:ext cx="964496" cy="7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logo inra&quot;"/>
          <p:cNvSpPr>
            <a:spLocks noChangeAspect="1" noChangeArrowheads="1"/>
          </p:cNvSpPr>
          <p:nvPr/>
        </p:nvSpPr>
        <p:spPr bwMode="auto">
          <a:xfrm>
            <a:off x="155575" y="-1195388"/>
            <a:ext cx="6096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logo inra&quot;"/>
          <p:cNvSpPr>
            <a:spLocks noChangeAspect="1" noChangeArrowheads="1"/>
          </p:cNvSpPr>
          <p:nvPr/>
        </p:nvSpPr>
        <p:spPr bwMode="auto">
          <a:xfrm>
            <a:off x="307975" y="-1042988"/>
            <a:ext cx="6096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86" y="4524612"/>
            <a:ext cx="1133475" cy="609600"/>
          </a:xfrm>
          <a:prstGeom prst="rect">
            <a:avLst/>
          </a:prstGeom>
        </p:spPr>
      </p:pic>
      <p:sp>
        <p:nvSpPr>
          <p:cNvPr id="16" name="AutoShape 6" descr="Résultat de recherche d'images pour &quot;logo institut de l'élev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11" y="5373216"/>
            <a:ext cx="1020177" cy="854398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C51123-0B88-4436-A1F9-7468712E2847}"/>
              </a:ext>
            </a:extLst>
          </p:cNvPr>
          <p:cNvSpPr/>
          <p:nvPr/>
        </p:nvSpPr>
        <p:spPr>
          <a:xfrm>
            <a:off x="-28952" y="-7888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B25C5-543D-4A5E-A81D-7F3D70C2D5FF}"/>
              </a:ext>
            </a:extLst>
          </p:cNvPr>
          <p:cNvSpPr/>
          <p:nvPr/>
        </p:nvSpPr>
        <p:spPr>
          <a:xfrm>
            <a:off x="942648" y="-7888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5D71D-BFC2-4618-8B3C-0D881440B409}"/>
              </a:ext>
            </a:extLst>
          </p:cNvPr>
          <p:cNvSpPr/>
          <p:nvPr/>
        </p:nvSpPr>
        <p:spPr>
          <a:xfrm>
            <a:off x="2094775" y="-6347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Selection</a:t>
            </a:r>
            <a:r>
              <a:rPr lang="fr-FR" dirty="0"/>
              <a:t> prog.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CA395D-20A5-4236-8826-8BE930CAB722}"/>
              </a:ext>
            </a:extLst>
          </p:cNvPr>
          <p:cNvSpPr/>
          <p:nvPr/>
        </p:nvSpPr>
        <p:spPr>
          <a:xfrm>
            <a:off x="3606423" y="-6347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evolutions</a:t>
            </a:r>
            <a:r>
              <a:rPr lang="fr-FR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08137-2B48-43C7-9FAA-DA95A5FC4F41}"/>
              </a:ext>
            </a:extLst>
          </p:cNvPr>
          <p:cNvSpPr/>
          <p:nvPr/>
        </p:nvSpPr>
        <p:spPr>
          <a:xfrm>
            <a:off x="5335136" y="-7888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45015E-3459-4B59-AAC9-924BD23B5D7D}"/>
              </a:ext>
            </a:extLst>
          </p:cNvPr>
          <p:cNvSpPr/>
          <p:nvPr/>
        </p:nvSpPr>
        <p:spPr>
          <a:xfrm>
            <a:off x="6343248" y="-6347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Orientations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DA4B-193E-40B3-B26F-FCEAC31456C8}"/>
              </a:ext>
            </a:extLst>
          </p:cNvPr>
          <p:cNvSpPr/>
          <p:nvPr/>
        </p:nvSpPr>
        <p:spPr>
          <a:xfrm>
            <a:off x="7511212" y="-7888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69435486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3860</TotalTime>
  <Words>2432</Words>
  <Application>Microsoft Office PowerPoint</Application>
  <PresentationFormat>On-screen Show (4:3)</PresentationFormat>
  <Paragraphs>844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Black</vt:lpstr>
      <vt:lpstr>Arial Rounded MT Bold</vt:lpstr>
      <vt:lpstr>Britannic Bold</vt:lpstr>
      <vt:lpstr>Calibri</vt:lpstr>
      <vt:lpstr>Cambria</vt:lpstr>
      <vt:lpstr>Gill Sans MT Condensed</vt:lpstr>
      <vt:lpstr>Symbol</vt:lpstr>
      <vt:lpstr>Times New Roman</vt:lpstr>
      <vt:lpstr>Wingdings</vt:lpstr>
      <vt:lpstr>Composite</vt:lpstr>
      <vt:lpstr>Worksheet</vt:lpstr>
      <vt:lpstr>PowerPoint Presentation</vt:lpstr>
      <vt:lpstr>Plan</vt:lpstr>
      <vt:lpstr>PowerPoint Presentation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40-50 minute,vue d'ensemble de votre programme de reproduction de lacunes  - les techniques utilisées et les sortes d'augmentations accomplies,  - comment le programme est organisé, ce que vous et d'autres en avez appris, - comment le fait changer au cours des ans,   -quelle sorte de choses vous faites maintenant et ferez dans l'avenir pour améliorer la production de lait.</dc:title>
  <dc:creator>Gilles UPRA LACAUNE</dc:creator>
  <cp:lastModifiedBy>Suzanne Lepage</cp:lastModifiedBy>
  <cp:revision>317</cp:revision>
  <dcterms:created xsi:type="dcterms:W3CDTF">2017-01-04T16:16:57Z</dcterms:created>
  <dcterms:modified xsi:type="dcterms:W3CDTF">2017-11-26T16:20:08Z</dcterms:modified>
</cp:coreProperties>
</file>